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6"/>
  </p:notesMasterIdLst>
  <p:sldIdLst>
    <p:sldId id="256" r:id="rId2"/>
    <p:sldId id="277" r:id="rId3"/>
    <p:sldId id="257" r:id="rId4"/>
    <p:sldId id="259" r:id="rId5"/>
    <p:sldId id="260" r:id="rId6"/>
    <p:sldId id="261" r:id="rId7"/>
    <p:sldId id="262" r:id="rId8"/>
    <p:sldId id="263" r:id="rId9"/>
    <p:sldId id="264" r:id="rId10"/>
    <p:sldId id="265" r:id="rId11"/>
    <p:sldId id="266" r:id="rId12"/>
    <p:sldId id="280"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144" autoAdjust="0"/>
  </p:normalViewPr>
  <p:slideViewPr>
    <p:cSldViewPr>
      <p:cViewPr>
        <p:scale>
          <a:sx n="80" d="100"/>
          <a:sy n="80" d="100"/>
        </p:scale>
        <p:origin x="-511" y="8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891B33-1475-4F7D-99C5-9EF84EA5FB6B}" type="datetimeFigureOut">
              <a:rPr lang="ko-KR" altLang="en-US" smtClean="0"/>
              <a:t>2022-06-27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7DDFC7-2E06-4FDA-94EE-9441EE7D73BD}" type="slidenum">
              <a:rPr lang="ko-KR" altLang="en-US" smtClean="0"/>
              <a:t>‹#›</a:t>
            </a:fld>
            <a:endParaRPr lang="ko-KR" altLang="en-US"/>
          </a:p>
        </p:txBody>
      </p:sp>
    </p:spTree>
    <p:extLst>
      <p:ext uri="{BB962C8B-B14F-4D97-AF65-F5344CB8AC3E}">
        <p14:creationId xmlns:p14="http://schemas.microsoft.com/office/powerpoint/2010/main" val="421011677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B7DDFC7-2E06-4FDA-94EE-9441EE7D73BD}" type="slidenum">
              <a:rPr lang="ko-KR" altLang="en-US" smtClean="0"/>
              <a:t>3</a:t>
            </a:fld>
            <a:endParaRPr lang="ko-KR" altLang="en-US"/>
          </a:p>
        </p:txBody>
      </p:sp>
    </p:spTree>
    <p:extLst>
      <p:ext uri="{BB962C8B-B14F-4D97-AF65-F5344CB8AC3E}">
        <p14:creationId xmlns:p14="http://schemas.microsoft.com/office/powerpoint/2010/main" val="182144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Delete unnecessary columns(</a:t>
            </a:r>
            <a:r>
              <a:rPr lang="en-US" altLang="ko-KR" sz="1200" b="0" i="0" kern="1200" dirty="0" err="1" smtClean="0">
                <a:solidFill>
                  <a:schemeClr val="tx1"/>
                </a:solidFill>
                <a:effectLst/>
                <a:latin typeface="+mn-lt"/>
                <a:ea typeface="+mn-ea"/>
                <a:cs typeface="+mn-cs"/>
              </a:rPr>
              <a:t>datas</a:t>
            </a:r>
            <a:r>
              <a:rPr lang="en-US" altLang="ko-KR" sz="1200" b="0" i="0" kern="1200" dirty="0" smtClean="0">
                <a:solidFill>
                  <a:schemeClr val="tx1"/>
                </a:solidFill>
                <a:effectLst/>
                <a:latin typeface="+mn-lt"/>
                <a:ea typeface="+mn-ea"/>
                <a:cs typeface="+mn-cs"/>
              </a:rPr>
              <a:t>) : </a:t>
            </a:r>
            <a:r>
              <a:rPr lang="en-US" altLang="ko-KR" sz="1200" b="0" i="0" kern="1200" dirty="0" err="1" smtClean="0">
                <a:solidFill>
                  <a:schemeClr val="tx1"/>
                </a:solidFill>
                <a:effectLst/>
                <a:latin typeface="+mn-lt"/>
                <a:ea typeface="+mn-ea"/>
                <a:cs typeface="+mn-cs"/>
              </a:rPr>
              <a:t>page,location</a:t>
            </a:r>
            <a:r>
              <a:rPr lang="en-US" altLang="ko-KR" sz="1200" b="0" i="0" kern="1200" dirty="0" smtClean="0">
                <a:solidFill>
                  <a:schemeClr val="tx1"/>
                </a:solidFill>
                <a:effectLst/>
                <a:latin typeface="+mn-lt"/>
                <a:ea typeface="+mn-ea"/>
                <a:cs typeface="+mn-cs"/>
              </a:rPr>
              <a:t>, and </a:t>
            </a:r>
            <a:r>
              <a:rPr lang="en-US" altLang="ko-KR" sz="1200" b="0" i="0" kern="1200" dirty="0" err="1" smtClean="0">
                <a:solidFill>
                  <a:schemeClr val="tx1"/>
                </a:solidFill>
                <a:effectLst/>
                <a:latin typeface="+mn-lt"/>
                <a:ea typeface="+mn-ea"/>
                <a:cs typeface="+mn-cs"/>
              </a:rPr>
              <a:t>ModelPhoto</a:t>
            </a:r>
            <a:r>
              <a:rPr lang="en-US" altLang="ko-KR" sz="1200" b="0" i="0" kern="1200" dirty="0" smtClean="0">
                <a:solidFill>
                  <a:schemeClr val="tx1"/>
                </a:solidFill>
                <a:effectLst/>
                <a:latin typeface="+mn-lt"/>
                <a:ea typeface="+mn-ea"/>
                <a:cs typeface="+mn-cs"/>
              </a:rPr>
              <a:t>. </a:t>
            </a:r>
            <a:endParaRPr lang="ko-KR" altLang="en-US" dirty="0"/>
          </a:p>
        </p:txBody>
      </p:sp>
      <p:sp>
        <p:nvSpPr>
          <p:cNvPr id="4" name="슬라이드 번호 개체 틀 3"/>
          <p:cNvSpPr>
            <a:spLocks noGrp="1"/>
          </p:cNvSpPr>
          <p:nvPr>
            <p:ph type="sldNum" sz="quarter" idx="10"/>
          </p:nvPr>
        </p:nvSpPr>
        <p:spPr/>
        <p:txBody>
          <a:bodyPr/>
          <a:lstStyle/>
          <a:p>
            <a:fld id="{DB7DDFC7-2E06-4FDA-94EE-9441EE7D73BD}" type="slidenum">
              <a:rPr lang="ko-KR" altLang="en-US" smtClean="0"/>
              <a:t>4</a:t>
            </a:fld>
            <a:endParaRPr lang="ko-KR" altLang="en-US"/>
          </a:p>
        </p:txBody>
      </p:sp>
    </p:spTree>
    <p:extLst>
      <p:ext uri="{BB962C8B-B14F-4D97-AF65-F5344CB8AC3E}">
        <p14:creationId xmlns:p14="http://schemas.microsoft.com/office/powerpoint/2010/main" val="3516015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B7DDFC7-2E06-4FDA-94EE-9441EE7D73BD}" type="slidenum">
              <a:rPr lang="ko-KR" altLang="en-US" smtClean="0"/>
              <a:t>6</a:t>
            </a:fld>
            <a:endParaRPr lang="ko-KR" altLang="en-US"/>
          </a:p>
        </p:txBody>
      </p:sp>
    </p:spTree>
    <p:extLst>
      <p:ext uri="{BB962C8B-B14F-4D97-AF65-F5344CB8AC3E}">
        <p14:creationId xmlns:p14="http://schemas.microsoft.com/office/powerpoint/2010/main" val="4235228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10" name="직각 삼각형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제목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ko-KR" altLang="en-US" smtClean="0"/>
              <a:t>마스터 제목 스타일 편집</a:t>
            </a:r>
            <a:endParaRPr kumimoji="0" lang="en-US"/>
          </a:p>
        </p:txBody>
      </p:sp>
      <p:sp>
        <p:nvSpPr>
          <p:cNvPr id="17" name="부제목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ko-KR" altLang="en-US" smtClean="0"/>
              <a:t>마스터 부제목 스타일 편집</a:t>
            </a:r>
            <a:endParaRPr kumimoji="0" lang="en-US"/>
          </a:p>
        </p:txBody>
      </p:sp>
      <p:grpSp>
        <p:nvGrpSpPr>
          <p:cNvPr id="2" name="그룹 1"/>
          <p:cNvGrpSpPr/>
          <p:nvPr/>
        </p:nvGrpSpPr>
        <p:grpSpPr>
          <a:xfrm>
            <a:off x="-3765" y="4953000"/>
            <a:ext cx="9147765" cy="1912088"/>
            <a:chOff x="-3765" y="4832896"/>
            <a:chExt cx="9147765" cy="2032192"/>
          </a:xfrm>
        </p:grpSpPr>
        <p:sp>
          <p:nvSpPr>
            <p:cNvPr id="7" name="자유형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자유형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자유형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직선 연결선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날짜 개체 틀 29"/>
          <p:cNvSpPr>
            <a:spLocks noGrp="1"/>
          </p:cNvSpPr>
          <p:nvPr>
            <p:ph type="dt" sz="half" idx="10"/>
          </p:nvPr>
        </p:nvSpPr>
        <p:spPr/>
        <p:txBody>
          <a:bodyPr/>
          <a:lstStyle>
            <a:lvl1pPr>
              <a:defRPr>
                <a:solidFill>
                  <a:srgbClr val="FFFFFF"/>
                </a:solidFill>
              </a:defRPr>
            </a:lvl1pPr>
            <a:extLst/>
          </a:lstStyle>
          <a:p>
            <a:fld id="{939F4CB9-A9BB-464C-AED9-9614122E6FDE}" type="datetimeFigureOut">
              <a:rPr lang="ko-KR" altLang="en-US" smtClean="0"/>
              <a:t>2022-06-27</a:t>
            </a:fld>
            <a:endParaRPr lang="ko-KR" altLang="en-US"/>
          </a:p>
        </p:txBody>
      </p:sp>
      <p:sp>
        <p:nvSpPr>
          <p:cNvPr id="19" name="바닥글 개체 틀 18"/>
          <p:cNvSpPr>
            <a:spLocks noGrp="1"/>
          </p:cNvSpPr>
          <p:nvPr>
            <p:ph type="ftr" sz="quarter" idx="11"/>
          </p:nvPr>
        </p:nvSpPr>
        <p:spPr/>
        <p:txBody>
          <a:bodyPr/>
          <a:lstStyle>
            <a:lvl1pPr>
              <a:defRPr>
                <a:solidFill>
                  <a:schemeClr val="accent1">
                    <a:tint val="20000"/>
                  </a:schemeClr>
                </a:solidFill>
              </a:defRPr>
            </a:lvl1pPr>
            <a:extLst/>
          </a:lstStyle>
          <a:p>
            <a:endParaRPr lang="ko-KR" altLang="en-US"/>
          </a:p>
        </p:txBody>
      </p:sp>
      <p:sp>
        <p:nvSpPr>
          <p:cNvPr id="27" name="슬라이드 번호 개체 틀 26"/>
          <p:cNvSpPr>
            <a:spLocks noGrp="1"/>
          </p:cNvSpPr>
          <p:nvPr>
            <p:ph type="sldNum" sz="quarter" idx="12"/>
          </p:nvPr>
        </p:nvSpPr>
        <p:spPr/>
        <p:txBody>
          <a:bodyPr/>
          <a:lstStyle>
            <a:lvl1pPr>
              <a:defRPr>
                <a:solidFill>
                  <a:srgbClr val="FFFFFF"/>
                </a:solidFill>
              </a:defRPr>
            </a:lvl1pPr>
            <a:extLst/>
          </a:lstStyle>
          <a:p>
            <a:fld id="{748D337C-7061-45B7-ACFB-1934927206A6}"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extLst/>
          </a:lstStyle>
          <a:p>
            <a:r>
              <a:rPr kumimoji="0" lang="ko-KR" altLang="en-US" smtClean="0"/>
              <a:t>마스터 제목 스타일 편집</a:t>
            </a:r>
            <a:endParaRPr kumimoji="0" lang="en-US"/>
          </a:p>
        </p:txBody>
      </p:sp>
      <p:sp>
        <p:nvSpPr>
          <p:cNvPr id="3" name="세로 텍스트 개체 틀 2"/>
          <p:cNvSpPr>
            <a:spLocks noGrp="1"/>
          </p:cNvSpPr>
          <p:nvPr>
            <p:ph type="body" orient="vert" idx="1"/>
          </p:nvPr>
        </p:nvSpPr>
        <p:spPr>
          <a:xfrm>
            <a:off x="457200" y="1481329"/>
            <a:ext cx="8229600" cy="4386071"/>
          </a:xfrm>
        </p:spPr>
        <p:txBody>
          <a:bodyPr vert="eaVert"/>
          <a:lstStyle>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5" name="바닥글 개체 틀 4"/>
          <p:cNvSpPr>
            <a:spLocks noGrp="1"/>
          </p:cNvSpPr>
          <p:nvPr>
            <p:ph type="ftr" sz="quarter" idx="11"/>
          </p:nvPr>
        </p:nvSpPr>
        <p:spPr/>
        <p:txBody>
          <a:bodyPr/>
          <a:lstStyle>
            <a:extLst/>
          </a:lstStyle>
          <a:p>
            <a:endParaRPr lang="ko-KR" altLang="en-US"/>
          </a:p>
        </p:txBody>
      </p:sp>
      <p:sp>
        <p:nvSpPr>
          <p:cNvPr id="6" name="슬라이드 번호 개체 틀 5"/>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844013" y="274640"/>
            <a:ext cx="1777470" cy="5592761"/>
          </a:xfrm>
        </p:spPr>
        <p:txBody>
          <a:bodyPr vert="eaVert"/>
          <a:lstStyle>
            <a:extLst/>
          </a:lstStyle>
          <a:p>
            <a:r>
              <a:rPr kumimoji="0" lang="ko-KR" altLang="en-US" smtClean="0"/>
              <a:t>마스터 제목 스타일 편집</a:t>
            </a:r>
            <a:endParaRPr kumimoji="0" lang="en-US"/>
          </a:p>
        </p:txBody>
      </p:sp>
      <p:sp>
        <p:nvSpPr>
          <p:cNvPr id="3" name="세로 텍스트 개체 틀 2"/>
          <p:cNvSpPr>
            <a:spLocks noGrp="1"/>
          </p:cNvSpPr>
          <p:nvPr>
            <p:ph type="body" orient="vert" idx="1"/>
          </p:nvPr>
        </p:nvSpPr>
        <p:spPr>
          <a:xfrm>
            <a:off x="457200" y="274641"/>
            <a:ext cx="6324600" cy="5592760"/>
          </a:xfrm>
        </p:spPr>
        <p:txBody>
          <a:bodyPr vert="eaVert"/>
          <a:lstStyle>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5" name="바닥글 개체 틀 4"/>
          <p:cNvSpPr>
            <a:spLocks noGrp="1"/>
          </p:cNvSpPr>
          <p:nvPr>
            <p:ph type="ftr" sz="quarter" idx="11"/>
          </p:nvPr>
        </p:nvSpPr>
        <p:spPr/>
        <p:txBody>
          <a:bodyPr/>
          <a:lstStyle>
            <a:extLst/>
          </a:lstStyle>
          <a:p>
            <a:endParaRPr lang="ko-KR" altLang="en-US"/>
          </a:p>
        </p:txBody>
      </p:sp>
      <p:sp>
        <p:nvSpPr>
          <p:cNvPr id="6" name="슬라이드 번호 개체 틀 5"/>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5" name="바닥글 개체 틀 4"/>
          <p:cNvSpPr>
            <a:spLocks noGrp="1"/>
          </p:cNvSpPr>
          <p:nvPr>
            <p:ph type="ftr" sz="quarter" idx="11"/>
          </p:nvPr>
        </p:nvSpPr>
        <p:spPr/>
        <p:txBody>
          <a:bodyPr/>
          <a:lstStyle>
            <a:extLst/>
          </a:lstStyle>
          <a:p>
            <a:endParaRPr lang="ko-KR" altLang="en-US"/>
          </a:p>
        </p:txBody>
      </p:sp>
      <p:sp>
        <p:nvSpPr>
          <p:cNvPr id="6" name="슬라이드 번호 개체 틀 5"/>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
        <p:nvSpPr>
          <p:cNvPr id="7" name="제목 6"/>
          <p:cNvSpPr>
            <a:spLocks noGrp="1"/>
          </p:cNvSpPr>
          <p:nvPr>
            <p:ph type="title"/>
          </p:nvPr>
        </p:nvSpPr>
        <p:spPr/>
        <p:txBody>
          <a:bodyPr rtlCol="0"/>
          <a:lstStyle>
            <a:extLst/>
          </a:lstStyle>
          <a:p>
            <a:r>
              <a:rPr kumimoji="0" lang="ko-KR" altLang="en-US" smtClean="0"/>
              <a:t>마스터 제목 스타일 편집</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bg>
      <p:bgRef idx="1002">
        <a:schemeClr val="bg1"/>
      </p:bgRef>
    </p:bg>
    <p:spTree>
      <p:nvGrpSpPr>
        <p:cNvPr id="1" name=""/>
        <p:cNvGrpSpPr/>
        <p:nvPr/>
      </p:nvGrpSpPr>
      <p:grpSpPr>
        <a:xfrm>
          <a:off x="0" y="0"/>
          <a:ext cx="0" cy="0"/>
          <a:chOff x="0" y="0"/>
          <a:chExt cx="0" cy="0"/>
        </a:xfrm>
      </p:grpSpPr>
      <p:sp>
        <p:nvSpPr>
          <p:cNvPr id="2" name="제목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ko-KR" altLang="en-US" smtClean="0"/>
              <a:t>마스터 제목 스타일 편집</a:t>
            </a:r>
            <a:endParaRPr kumimoji="0" lang="en-US"/>
          </a:p>
        </p:txBody>
      </p:sp>
      <p:sp>
        <p:nvSpPr>
          <p:cNvPr id="3" name="텍스트 개체 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ko-KR" altLang="en-US" smtClean="0"/>
              <a:t>마스터 텍스트 스타일을 편집합니다</a:t>
            </a:r>
          </a:p>
        </p:txBody>
      </p:sp>
      <p:sp>
        <p:nvSpPr>
          <p:cNvPr id="4" name="날짜 개체 틀 3"/>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5" name="바닥글 개체 틀 4"/>
          <p:cNvSpPr>
            <a:spLocks noGrp="1"/>
          </p:cNvSpPr>
          <p:nvPr>
            <p:ph type="ftr" sz="quarter" idx="11"/>
          </p:nvPr>
        </p:nvSpPr>
        <p:spPr/>
        <p:txBody>
          <a:bodyPr/>
          <a:lstStyle>
            <a:extLst/>
          </a:lstStyle>
          <a:p>
            <a:endParaRPr lang="ko-KR" altLang="en-US"/>
          </a:p>
        </p:txBody>
      </p:sp>
      <p:sp>
        <p:nvSpPr>
          <p:cNvPr id="6" name="슬라이드 번호 개체 틀 5"/>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
        <p:nvSpPr>
          <p:cNvPr id="7" name="갈매기형 수장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갈매기형 수장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bg>
      <p:bgRef idx="1002">
        <a:schemeClr val="bg1"/>
      </p:bgRef>
    </p:bg>
    <p:spTree>
      <p:nvGrpSpPr>
        <p:cNvPr id="1" name=""/>
        <p:cNvGrpSpPr/>
        <p:nvPr/>
      </p:nvGrpSpPr>
      <p:grpSpPr>
        <a:xfrm>
          <a:off x="0" y="0"/>
          <a:ext cx="0" cy="0"/>
          <a:chOff x="0" y="0"/>
          <a:chExt cx="0" cy="0"/>
        </a:xfrm>
      </p:grpSpPr>
      <p:sp>
        <p:nvSpPr>
          <p:cNvPr id="3" name="내용 개체 틀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내용 개체 틀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5" name="날짜 개체 틀 4"/>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6" name="바닥글 개체 틀 5"/>
          <p:cNvSpPr>
            <a:spLocks noGrp="1"/>
          </p:cNvSpPr>
          <p:nvPr>
            <p:ph type="ftr" sz="quarter" idx="11"/>
          </p:nvPr>
        </p:nvSpPr>
        <p:spPr/>
        <p:txBody>
          <a:bodyPr/>
          <a:lstStyle>
            <a:extLst/>
          </a:lstStyle>
          <a:p>
            <a:endParaRPr lang="ko-KR" altLang="en-US"/>
          </a:p>
        </p:txBody>
      </p:sp>
      <p:sp>
        <p:nvSpPr>
          <p:cNvPr id="7" name="슬라이드 번호 개체 틀 6"/>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
        <p:nvSpPr>
          <p:cNvPr id="8" name="제목 7"/>
          <p:cNvSpPr>
            <a:spLocks noGrp="1"/>
          </p:cNvSpPr>
          <p:nvPr>
            <p:ph type="title"/>
          </p:nvPr>
        </p:nvSpPr>
        <p:spPr/>
        <p:txBody>
          <a:bodyPr rtlCol="0"/>
          <a:lstStyle>
            <a:extLst/>
          </a:lstStyle>
          <a:p>
            <a:r>
              <a:rPr kumimoji="0" lang="ko-KR" altLang="en-US" smtClean="0"/>
              <a:t>마스터 제목 스타일 편집</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비교">
    <p:bg>
      <p:bgRef idx="1003">
        <a:schemeClr val="bg1"/>
      </p:bgRef>
    </p:bg>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8229600" cy="1143000"/>
          </a:xfrm>
        </p:spPr>
        <p:txBody>
          <a:bodyPr anchor="ctr"/>
          <a:lstStyle>
            <a:lvl1pPr>
              <a:defRPr/>
            </a:lvl1pPr>
            <a:extLst/>
          </a:lstStyle>
          <a:p>
            <a:r>
              <a:rPr kumimoji="0" lang="ko-KR" altLang="en-US" smtClean="0"/>
              <a:t>마스터 제목 스타일 편집</a:t>
            </a:r>
            <a:endParaRPr kumimoji="0" lang="en-US"/>
          </a:p>
        </p:txBody>
      </p:sp>
      <p:sp>
        <p:nvSpPr>
          <p:cNvPr id="3" name="텍스트 개체 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ko-KR" altLang="en-US" smtClean="0"/>
              <a:t>마스터 텍스트 스타일을 편집합니다</a:t>
            </a:r>
          </a:p>
        </p:txBody>
      </p:sp>
      <p:sp>
        <p:nvSpPr>
          <p:cNvPr id="4" name="텍스트 개체 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ko-KR" altLang="en-US" smtClean="0"/>
              <a:t>마스터 텍스트 스타일을 편집합니다</a:t>
            </a:r>
          </a:p>
        </p:txBody>
      </p:sp>
      <p:sp>
        <p:nvSpPr>
          <p:cNvPr id="5" name="내용 개체 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6" name="내용 개체 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7" name="날짜 개체 틀 6"/>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8" name="바닥글 개체 틀 7"/>
          <p:cNvSpPr>
            <a:spLocks noGrp="1"/>
          </p:cNvSpPr>
          <p:nvPr>
            <p:ph type="ftr" sz="quarter" idx="11"/>
          </p:nvPr>
        </p:nvSpPr>
        <p:spPr/>
        <p:txBody>
          <a:bodyPr/>
          <a:lstStyle>
            <a:extLst/>
          </a:lstStyle>
          <a:p>
            <a:endParaRPr lang="ko-KR" altLang="en-US"/>
          </a:p>
        </p:txBody>
      </p:sp>
      <p:sp>
        <p:nvSpPr>
          <p:cNvPr id="9" name="슬라이드 번호 개체 틀 8"/>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bg>
      <p:bgRef idx="1002">
        <a:schemeClr val="bg1"/>
      </p:bgRef>
    </p:bg>
    <p:spTree>
      <p:nvGrpSpPr>
        <p:cNvPr id="1" name=""/>
        <p:cNvGrpSpPr/>
        <p:nvPr/>
      </p:nvGrpSpPr>
      <p:grpSpPr>
        <a:xfrm>
          <a:off x="0" y="0"/>
          <a:ext cx="0" cy="0"/>
          <a:chOff x="0" y="0"/>
          <a:chExt cx="0" cy="0"/>
        </a:xfrm>
      </p:grpSpPr>
      <p:sp>
        <p:nvSpPr>
          <p:cNvPr id="3" name="날짜 개체 틀 2"/>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4" name="바닥글 개체 틀 3"/>
          <p:cNvSpPr>
            <a:spLocks noGrp="1"/>
          </p:cNvSpPr>
          <p:nvPr>
            <p:ph type="ftr" sz="quarter" idx="11"/>
          </p:nvPr>
        </p:nvSpPr>
        <p:spPr/>
        <p:txBody>
          <a:bodyPr/>
          <a:lstStyle>
            <a:extLst/>
          </a:lstStyle>
          <a:p>
            <a:endParaRPr lang="ko-KR" altLang="en-US"/>
          </a:p>
        </p:txBody>
      </p:sp>
      <p:sp>
        <p:nvSpPr>
          <p:cNvPr id="5" name="슬라이드 번호 개체 틀 4"/>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
        <p:nvSpPr>
          <p:cNvPr id="6" name="제목 5"/>
          <p:cNvSpPr>
            <a:spLocks noGrp="1"/>
          </p:cNvSpPr>
          <p:nvPr>
            <p:ph type="title"/>
          </p:nvPr>
        </p:nvSpPr>
        <p:spPr/>
        <p:txBody>
          <a:bodyPr rtlCol="0"/>
          <a:lstStyle>
            <a:extLst/>
          </a:lstStyle>
          <a:p>
            <a:r>
              <a:rPr kumimoji="0" lang="ko-KR" altLang="en-US" smtClean="0"/>
              <a:t>마스터 제목 스타일 편집</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extLst/>
          </a:lstStyle>
          <a:p>
            <a:fld id="{939F4CB9-A9BB-464C-AED9-9614122E6FDE}" type="datetimeFigureOut">
              <a:rPr lang="ko-KR" altLang="en-US" smtClean="0"/>
              <a:t>2022-06-27</a:t>
            </a:fld>
            <a:endParaRPr lang="ko-KR" altLang="en-US"/>
          </a:p>
        </p:txBody>
      </p:sp>
      <p:sp>
        <p:nvSpPr>
          <p:cNvPr id="3" name="바닥글 개체 틀 2"/>
          <p:cNvSpPr>
            <a:spLocks noGrp="1"/>
          </p:cNvSpPr>
          <p:nvPr>
            <p:ph type="ftr" sz="quarter" idx="11"/>
          </p:nvPr>
        </p:nvSpPr>
        <p:spPr/>
        <p:txBody>
          <a:bodyPr/>
          <a:lstStyle>
            <a:extLst/>
          </a:lstStyle>
          <a:p>
            <a:endParaRPr lang="ko-KR" altLang="en-US"/>
          </a:p>
        </p:txBody>
      </p:sp>
      <p:sp>
        <p:nvSpPr>
          <p:cNvPr id="4" name="슬라이드 번호 개체 틀 3"/>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bg>
      <p:bgRef idx="1003">
        <a:schemeClr val="bg1"/>
      </p:bgRef>
    </p:bg>
    <p:spTree>
      <p:nvGrpSpPr>
        <p:cNvPr id="1" name=""/>
        <p:cNvGrpSpPr/>
        <p:nvPr/>
      </p:nvGrpSpPr>
      <p:grpSpPr>
        <a:xfrm>
          <a:off x="0" y="0"/>
          <a:ext cx="0" cy="0"/>
          <a:chOff x="0" y="0"/>
          <a:chExt cx="0" cy="0"/>
        </a:xfrm>
      </p:grpSpPr>
      <p:sp>
        <p:nvSpPr>
          <p:cNvPr id="2" name="제목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ko-KR" altLang="en-US" smtClean="0"/>
              <a:t>마스터 제목 스타일 편집</a:t>
            </a:r>
            <a:endParaRPr kumimoji="0" lang="en-US"/>
          </a:p>
        </p:txBody>
      </p:sp>
      <p:sp>
        <p:nvSpPr>
          <p:cNvPr id="3" name="텍스트 개체 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ko-KR" altLang="en-US" smtClean="0"/>
              <a:t>마스터 텍스트 스타일을 편집합니다</a:t>
            </a:r>
          </a:p>
        </p:txBody>
      </p:sp>
      <p:sp>
        <p:nvSpPr>
          <p:cNvPr id="4" name="내용 개체 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5" name="날짜 개체 틀 4"/>
          <p:cNvSpPr>
            <a:spLocks noGrp="1"/>
          </p:cNvSpPr>
          <p:nvPr>
            <p:ph type="dt" sz="half" idx="10"/>
          </p:nvPr>
        </p:nvSpPr>
        <p:spPr>
          <a:xfrm>
            <a:off x="6727032" y="6407944"/>
            <a:ext cx="1920240" cy="365760"/>
          </a:xfrm>
        </p:spPr>
        <p:txBody>
          <a:bodyPr/>
          <a:lstStyle>
            <a:extLst/>
          </a:lstStyle>
          <a:p>
            <a:fld id="{939F4CB9-A9BB-464C-AED9-9614122E6FDE}" type="datetimeFigureOut">
              <a:rPr lang="ko-KR" altLang="en-US" smtClean="0"/>
              <a:t>2022-06-27</a:t>
            </a:fld>
            <a:endParaRPr lang="ko-KR" altLang="en-US"/>
          </a:p>
        </p:txBody>
      </p:sp>
      <p:sp>
        <p:nvSpPr>
          <p:cNvPr id="6" name="바닥글 개체 틀 5"/>
          <p:cNvSpPr>
            <a:spLocks noGrp="1"/>
          </p:cNvSpPr>
          <p:nvPr>
            <p:ph type="ftr" sz="quarter" idx="11"/>
          </p:nvPr>
        </p:nvSpPr>
        <p:spPr/>
        <p:txBody>
          <a:bodyPr/>
          <a:lstStyle>
            <a:extLst/>
          </a:lstStyle>
          <a:p>
            <a:endParaRPr lang="ko-KR" altLang="en-US"/>
          </a:p>
        </p:txBody>
      </p:sp>
      <p:sp>
        <p:nvSpPr>
          <p:cNvPr id="7" name="슬라이드 번호 개체 틀 6"/>
          <p:cNvSpPr>
            <a:spLocks noGrp="1"/>
          </p:cNvSpPr>
          <p:nvPr>
            <p:ph type="sldNum" sz="quarter" idx="12"/>
          </p:nvPr>
        </p:nvSpPr>
        <p:spPr/>
        <p:txBody>
          <a:bodyPr/>
          <a:lstStyle>
            <a:extLst/>
          </a:lstStyle>
          <a:p>
            <a:fld id="{748D337C-7061-45B7-ACFB-1934927206A6}" type="slidenum">
              <a:rPr lang="ko-KR" altLang="en-US" smtClean="0"/>
              <a:t>‹#›</a:t>
            </a:fld>
            <a:endParaRPr lang="ko-KR"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bg>
      <p:bgRef idx="1002">
        <a:schemeClr val="bg1"/>
      </p:bgRef>
    </p:bg>
    <p:spTree>
      <p:nvGrpSpPr>
        <p:cNvPr id="1" name=""/>
        <p:cNvGrpSpPr/>
        <p:nvPr/>
      </p:nvGrpSpPr>
      <p:grpSpPr>
        <a:xfrm>
          <a:off x="0" y="0"/>
          <a:ext cx="0" cy="0"/>
          <a:chOff x="0" y="0"/>
          <a:chExt cx="0" cy="0"/>
        </a:xfrm>
      </p:grpSpPr>
      <p:sp>
        <p:nvSpPr>
          <p:cNvPr id="4" name="텍스트 개체 틀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ko-KR" altLang="en-US" smtClean="0"/>
              <a:t>마스터 텍스트 스타일을 편집합니다</a:t>
            </a:r>
          </a:p>
        </p:txBody>
      </p:sp>
      <p:sp>
        <p:nvSpPr>
          <p:cNvPr id="3" name="그림 개체 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ko-KR" altLang="en-US" smtClean="0"/>
              <a:t>그림을 추가하려면 아이콘을 클릭하십시오</a:t>
            </a:r>
            <a:endParaRPr kumimoji="0" lang="en-US" dirty="0"/>
          </a:p>
        </p:txBody>
      </p:sp>
      <p:sp>
        <p:nvSpPr>
          <p:cNvPr id="5" name="날짜 개체 틀 4"/>
          <p:cNvSpPr>
            <a:spLocks noGrp="1"/>
          </p:cNvSpPr>
          <p:nvPr>
            <p:ph type="dt" sz="half" idx="10"/>
          </p:nvPr>
        </p:nvSpPr>
        <p:spPr/>
        <p:txBody>
          <a:bodyPr/>
          <a:lstStyle>
            <a:lvl1pPr>
              <a:defRPr>
                <a:solidFill>
                  <a:schemeClr val="tx1"/>
                </a:solidFill>
              </a:defRPr>
            </a:lvl1pPr>
            <a:extLst/>
          </a:lstStyle>
          <a:p>
            <a:fld id="{939F4CB9-A9BB-464C-AED9-9614122E6FDE}" type="datetimeFigureOut">
              <a:rPr lang="ko-KR" altLang="en-US" smtClean="0"/>
              <a:t>2022-06-27</a:t>
            </a:fld>
            <a:endParaRPr lang="ko-KR" altLang="en-US"/>
          </a:p>
        </p:txBody>
      </p:sp>
      <p:sp>
        <p:nvSpPr>
          <p:cNvPr id="6" name="바닥글 개체 틀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ko-KR" altLang="en-US"/>
          </a:p>
        </p:txBody>
      </p:sp>
      <p:sp>
        <p:nvSpPr>
          <p:cNvPr id="7" name="슬라이드 번호 개체 틀 6"/>
          <p:cNvSpPr>
            <a:spLocks noGrp="1"/>
          </p:cNvSpPr>
          <p:nvPr>
            <p:ph type="sldNum" sz="quarter" idx="12"/>
          </p:nvPr>
        </p:nvSpPr>
        <p:spPr/>
        <p:txBody>
          <a:bodyPr/>
          <a:lstStyle>
            <a:lvl1pPr>
              <a:defRPr>
                <a:solidFill>
                  <a:schemeClr val="tx1"/>
                </a:solidFill>
              </a:defRPr>
            </a:lvl1pPr>
            <a:extLst/>
          </a:lstStyle>
          <a:p>
            <a:fld id="{748D337C-7061-45B7-ACFB-1934927206A6}" type="slidenum">
              <a:rPr lang="ko-KR" altLang="en-US" smtClean="0"/>
              <a:t>‹#›</a:t>
            </a:fld>
            <a:endParaRPr lang="ko-KR" altLang="en-US"/>
          </a:p>
        </p:txBody>
      </p:sp>
      <p:sp>
        <p:nvSpPr>
          <p:cNvPr id="2" name="제목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ko-KR" altLang="en-US" smtClean="0"/>
              <a:t>마스터 제목 스타일 편집</a:t>
            </a:r>
            <a:endParaRPr kumimoji="0" lang="en-US"/>
          </a:p>
        </p:txBody>
      </p:sp>
      <p:sp>
        <p:nvSpPr>
          <p:cNvPr id="8" name="자유형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자유형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직각 삼각형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직선 연결선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갈매기형 수장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갈매기형 수장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자유형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자유형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직각 삼각형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직선 연결선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제목 개체 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ko-KR" altLang="en-US" smtClean="0"/>
              <a:t>마스터 제목 스타일 편집</a:t>
            </a:r>
            <a:endParaRPr kumimoji="0" lang="en-US"/>
          </a:p>
        </p:txBody>
      </p:sp>
      <p:sp>
        <p:nvSpPr>
          <p:cNvPr id="30" name="텍스트 개체 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ko-KR" altLang="en-US" smtClean="0"/>
              <a:t>마스터 텍스트 스타일을 편집합니다</a:t>
            </a:r>
          </a:p>
          <a:p>
            <a:pPr lvl="1" eaLnBrk="1" latinLnBrk="0" hangingPunct="1"/>
            <a:r>
              <a:rPr kumimoji="0" lang="ko-KR" altLang="en-US" smtClean="0"/>
              <a:t>둘째 수준</a:t>
            </a:r>
          </a:p>
          <a:p>
            <a:pPr lvl="2" eaLnBrk="1" latinLnBrk="0" hangingPunct="1"/>
            <a:r>
              <a:rPr kumimoji="0" lang="ko-KR" altLang="en-US" smtClean="0"/>
              <a:t>셋째 수준</a:t>
            </a:r>
          </a:p>
          <a:p>
            <a:pPr lvl="3" eaLnBrk="1" latinLnBrk="0" hangingPunct="1"/>
            <a:r>
              <a:rPr kumimoji="0" lang="ko-KR" altLang="en-US" smtClean="0"/>
              <a:t>넷째 수준</a:t>
            </a:r>
          </a:p>
          <a:p>
            <a:pPr lvl="4" eaLnBrk="1" latinLnBrk="0" hangingPunct="1"/>
            <a:r>
              <a:rPr kumimoji="0" lang="ko-KR" altLang="en-US" smtClean="0"/>
              <a:t>다섯째 수준</a:t>
            </a:r>
            <a:endParaRPr kumimoji="0" lang="en-US"/>
          </a:p>
        </p:txBody>
      </p:sp>
      <p:sp>
        <p:nvSpPr>
          <p:cNvPr id="10" name="날짜 개체 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939F4CB9-A9BB-464C-AED9-9614122E6FDE}" type="datetimeFigureOut">
              <a:rPr lang="ko-KR" altLang="en-US" smtClean="0"/>
              <a:t>2022-06-27</a:t>
            </a:fld>
            <a:endParaRPr lang="ko-KR" altLang="en-US"/>
          </a:p>
        </p:txBody>
      </p:sp>
      <p:sp>
        <p:nvSpPr>
          <p:cNvPr id="22" name="바닥글 개체 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ko-KR" altLang="en-US"/>
          </a:p>
        </p:txBody>
      </p:sp>
      <p:sp>
        <p:nvSpPr>
          <p:cNvPr id="18" name="슬라이드 번호 개체 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748D337C-7061-45B7-ACFB-1934927206A6}"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1"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1"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1"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1"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1"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1"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1"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1"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researchgate.net/post/p_value_of_0000#:~:text=Anyway%2C%20if%20your%20software%20displays,between%20your%20groups%20are%20significant"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143000"/>
            <a:ext cx="7772400" cy="1829761"/>
          </a:xfrm>
        </p:spPr>
        <p:txBody>
          <a:bodyPr>
            <a:normAutofit/>
          </a:bodyPr>
          <a:lstStyle/>
          <a:p>
            <a:pPr algn="ctr"/>
            <a:r>
              <a:rPr lang="en-US" altLang="ko-KR" sz="8000" dirty="0" smtClean="0"/>
              <a:t>Group Project</a:t>
            </a:r>
            <a:endParaRPr lang="ko-KR" altLang="en-US" sz="8000" dirty="0"/>
          </a:p>
        </p:txBody>
      </p:sp>
      <p:sp>
        <p:nvSpPr>
          <p:cNvPr id="3" name="부제목 2"/>
          <p:cNvSpPr>
            <a:spLocks noGrp="1"/>
          </p:cNvSpPr>
          <p:nvPr>
            <p:ph type="subTitle" idx="1"/>
          </p:nvPr>
        </p:nvSpPr>
        <p:spPr>
          <a:xfrm>
            <a:off x="5029200" y="3886200"/>
            <a:ext cx="3962400" cy="1199704"/>
          </a:xfrm>
        </p:spPr>
        <p:txBody>
          <a:bodyPr>
            <a:normAutofit fontScale="92500" lnSpcReduction="20000"/>
          </a:bodyPr>
          <a:lstStyle/>
          <a:p>
            <a:r>
              <a:rPr lang="en-US" altLang="ko-KR" dirty="0" smtClean="0"/>
              <a:t>Mohammad </a:t>
            </a:r>
            <a:r>
              <a:rPr lang="en-US" altLang="ko-KR" dirty="0" err="1" smtClean="0"/>
              <a:t>Bayat</a:t>
            </a:r>
            <a:endParaRPr lang="en-US" altLang="ko-KR" dirty="0" smtClean="0"/>
          </a:p>
          <a:p>
            <a:r>
              <a:rPr lang="en-US" altLang="ko-KR" dirty="0"/>
              <a:t>Joanne </a:t>
            </a:r>
            <a:r>
              <a:rPr lang="en-US" altLang="ko-KR" dirty="0" err="1" smtClean="0"/>
              <a:t>Pyo</a:t>
            </a:r>
            <a:endParaRPr lang="en-US" altLang="ko-KR" dirty="0" smtClean="0"/>
          </a:p>
          <a:p>
            <a:r>
              <a:rPr lang="en-US" altLang="ko-KR" dirty="0" err="1"/>
              <a:t>Akil</a:t>
            </a:r>
            <a:r>
              <a:rPr lang="en-US" altLang="ko-KR" dirty="0"/>
              <a:t> </a:t>
            </a:r>
            <a:r>
              <a:rPr lang="en-US" altLang="ko-KR" dirty="0" err="1" smtClean="0"/>
              <a:t>Bhuiyan</a:t>
            </a:r>
            <a:endParaRPr lang="en-US" altLang="ko-KR" dirty="0" smtClean="0"/>
          </a:p>
        </p:txBody>
      </p:sp>
    </p:spTree>
    <p:extLst>
      <p:ext uri="{BB962C8B-B14F-4D97-AF65-F5344CB8AC3E}">
        <p14:creationId xmlns:p14="http://schemas.microsoft.com/office/powerpoint/2010/main" val="1299805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225347" y="4572000"/>
            <a:ext cx="5715000" cy="1848496"/>
          </a:xfrm>
        </p:spPr>
        <p:txBody>
          <a:bodyPr>
            <a:normAutofit fontScale="55000" lnSpcReduction="20000"/>
          </a:bodyPr>
          <a:lstStyle/>
          <a:p>
            <a:r>
              <a:rPr lang="en-US" altLang="ko-KR" dirty="0"/>
              <a:t>Looking at the statistic , it is worth to mention few facts which make some new insight about the data. The minimum number of clicks for a country is 1 and maximum number of clicks is </a:t>
            </a:r>
            <a:r>
              <a:rPr lang="en-US" altLang="ko-KR" dirty="0" smtClean="0"/>
              <a:t>133,963</a:t>
            </a:r>
            <a:r>
              <a:rPr lang="en-US" altLang="ko-KR" dirty="0"/>
              <a:t>.</a:t>
            </a:r>
          </a:p>
          <a:p>
            <a:r>
              <a:rPr lang="en-US" altLang="ko-KR" dirty="0"/>
              <a:t>Furthermore by </a:t>
            </a:r>
            <a:r>
              <a:rPr lang="en-US" altLang="ko-KR" dirty="0" smtClean="0"/>
              <a:t>considering </a:t>
            </a:r>
            <a:r>
              <a:rPr lang="en-US" altLang="ko-KR" dirty="0"/>
              <a:t>minimum and maximum clicks from the </a:t>
            </a:r>
            <a:r>
              <a:rPr lang="en-US" altLang="ko-KR" dirty="0" smtClean="0"/>
              <a:t>above </a:t>
            </a:r>
            <a:r>
              <a:rPr lang="en-US" altLang="ko-KR" dirty="0"/>
              <a:t>frame , we see a big standard deviation which shows the big gap among different </a:t>
            </a:r>
            <a:r>
              <a:rPr lang="en-US" altLang="ko-KR" dirty="0" smtClean="0"/>
              <a:t>countries.</a:t>
            </a:r>
            <a:endParaRPr lang="en-US" altLang="ko-KR" dirty="0"/>
          </a:p>
        </p:txBody>
      </p:sp>
      <p:sp>
        <p:nvSpPr>
          <p:cNvPr id="3" name="제목 2"/>
          <p:cNvSpPr>
            <a:spLocks noGrp="1"/>
          </p:cNvSpPr>
          <p:nvPr>
            <p:ph type="title"/>
          </p:nvPr>
        </p:nvSpPr>
        <p:spPr/>
        <p:txBody>
          <a:bodyPr/>
          <a:lstStyle/>
          <a:p>
            <a:endParaRPr lang="ko-KR"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95275"/>
            <a:ext cx="878794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4071937"/>
            <a:ext cx="1524000" cy="261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4546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z="3000" dirty="0">
                <a:effectLst>
                  <a:outerShdw blurRad="38100" dist="38100" dir="2700000" algn="tl">
                    <a:srgbClr val="000000">
                      <a:alpha val="43137"/>
                    </a:srgbClr>
                  </a:outerShdw>
                </a:effectLst>
              </a:rPr>
              <a:t>Top 3 Countries </a:t>
            </a:r>
            <a:r>
              <a:rPr lang="en-US" altLang="ko-KR" sz="3000" dirty="0" smtClean="0">
                <a:effectLst>
                  <a:outerShdw blurRad="38100" dist="38100" dir="2700000" algn="tl">
                    <a:srgbClr val="000000">
                      <a:alpha val="43137"/>
                    </a:srgbClr>
                  </a:outerShdw>
                </a:effectLst>
              </a:rPr>
              <a:t>Order</a:t>
            </a:r>
            <a:endParaRPr lang="ko-KR" altLang="en-US" sz="3000" dirty="0">
              <a:effectLst>
                <a:outerShdw blurRad="38100" dist="38100" dir="2700000" algn="tl">
                  <a:srgbClr val="000000">
                    <a:alpha val="43137"/>
                  </a:srgbClr>
                </a:outerShdw>
              </a:effectLst>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5534025" cy="778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1062" y="2439986"/>
            <a:ext cx="1793875"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8599" y="2439987"/>
            <a:ext cx="1730375"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6125" y="2444750"/>
            <a:ext cx="1819275"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오른쪽 화살표 3"/>
          <p:cNvSpPr/>
          <p:nvPr/>
        </p:nvSpPr>
        <p:spPr>
          <a:xfrm>
            <a:off x="3268662" y="2796540"/>
            <a:ext cx="3048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2971800"/>
            <a:ext cx="3425825"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517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429000" y="5867400"/>
            <a:ext cx="5486400" cy="685800"/>
          </a:xfrm>
        </p:spPr>
        <p:txBody>
          <a:bodyPr>
            <a:normAutofit/>
          </a:bodyPr>
          <a:lstStyle/>
          <a:p>
            <a:r>
              <a:rPr lang="en-US" altLang="ko-KR" sz="1600" dirty="0"/>
              <a:t>L</a:t>
            </a:r>
            <a:r>
              <a:rPr lang="en-US" altLang="ko-KR" sz="1600" dirty="0" smtClean="0"/>
              <a:t>ess than 70,000 values are over </a:t>
            </a:r>
            <a:r>
              <a:rPr lang="en-US" altLang="ko-KR" sz="1600" dirty="0"/>
              <a:t>a</a:t>
            </a:r>
            <a:r>
              <a:rPr lang="en-US" altLang="ko-KR" sz="1600" dirty="0" smtClean="0"/>
              <a:t>verage.</a:t>
            </a:r>
          </a:p>
          <a:p>
            <a:r>
              <a:rPr lang="en-US" altLang="ko-KR" sz="1600" dirty="0" smtClean="0"/>
              <a:t>Almost 100,000 values are below average.</a:t>
            </a:r>
            <a:endParaRPr lang="ko-KR" altLang="en-US" sz="1600" dirty="0"/>
          </a:p>
        </p:txBody>
      </p:sp>
      <p:sp>
        <p:nvSpPr>
          <p:cNvPr id="3" name="제목 2"/>
          <p:cNvSpPr>
            <a:spLocks noGrp="1"/>
          </p:cNvSpPr>
          <p:nvPr>
            <p:ph type="title"/>
          </p:nvPr>
        </p:nvSpPr>
        <p:spPr/>
        <p:txBody>
          <a:bodyPr>
            <a:normAutofit/>
          </a:bodyPr>
          <a:lstStyle/>
          <a:p>
            <a:r>
              <a:rPr lang="en-US" altLang="ko-KR" sz="3000" dirty="0" smtClean="0"/>
              <a:t>Average and values</a:t>
            </a:r>
            <a:endParaRPr lang="ko-KR" altLang="en-US" sz="3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333500"/>
            <a:ext cx="5105400" cy="44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612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0" y="4953000"/>
            <a:ext cx="8686800" cy="1054291"/>
          </a:xfrm>
        </p:spPr>
        <p:txBody>
          <a:bodyPr>
            <a:noAutofit/>
          </a:bodyPr>
          <a:lstStyle/>
          <a:p>
            <a:r>
              <a:rPr lang="en-US" altLang="ko-KR" sz="2000" dirty="0"/>
              <a:t>This tables shows the interact/number of clicks a user does per </a:t>
            </a:r>
            <a:r>
              <a:rPr lang="en-US" altLang="ko-KR" sz="2000" dirty="0" smtClean="0"/>
              <a:t> session</a:t>
            </a:r>
            <a:r>
              <a:rPr lang="en-US" altLang="ko-KR" sz="2000" dirty="0"/>
              <a:t> , he has came on to the </a:t>
            </a:r>
            <a:r>
              <a:rPr lang="en-US" altLang="ko-KR" sz="2000" dirty="0" smtClean="0"/>
              <a:t>e-shop</a:t>
            </a:r>
            <a:r>
              <a:rPr lang="en-US" altLang="ko-KR" sz="2000" dirty="0"/>
              <a:t> to check </a:t>
            </a:r>
            <a:r>
              <a:rPr lang="en-US" altLang="ko-KR" sz="2000" dirty="0" smtClean="0"/>
              <a:t>out</a:t>
            </a:r>
            <a:r>
              <a:rPr lang="en-US" altLang="ko-KR" sz="2000" dirty="0"/>
              <a:t> different </a:t>
            </a:r>
            <a:endParaRPr lang="en-US" altLang="ko-KR" sz="2000" dirty="0" smtClean="0"/>
          </a:p>
          <a:p>
            <a:pPr marL="109728" indent="0">
              <a:buNone/>
            </a:pPr>
            <a:r>
              <a:rPr lang="en-US" altLang="ko-KR" sz="2000" dirty="0" smtClean="0"/>
              <a:t>   output</a:t>
            </a:r>
            <a:r>
              <a:rPr lang="en-US" altLang="ko-KR" sz="2000" dirty="0"/>
              <a:t> </a:t>
            </a:r>
          </a:p>
        </p:txBody>
      </p:sp>
      <p:sp>
        <p:nvSpPr>
          <p:cNvPr id="3" name="제목 2"/>
          <p:cNvSpPr>
            <a:spLocks noGrp="1"/>
          </p:cNvSpPr>
          <p:nvPr>
            <p:ph type="title"/>
          </p:nvPr>
        </p:nvSpPr>
        <p:spPr/>
        <p:txBody>
          <a:bodyPr>
            <a:normAutofit/>
          </a:bodyPr>
          <a:lstStyle/>
          <a:p>
            <a:r>
              <a:rPr lang="en-US" altLang="ko-KR" sz="3000" dirty="0" smtClean="0">
                <a:effectLst>
                  <a:outerShdw blurRad="38100" dist="38100" dir="2700000" algn="tl">
                    <a:srgbClr val="000000">
                      <a:alpha val="43137"/>
                    </a:srgbClr>
                  </a:outerShdw>
                </a:effectLst>
              </a:rPr>
              <a:t>Group</a:t>
            </a:r>
            <a:r>
              <a:rPr lang="en-US" altLang="ko-KR" sz="3000" dirty="0">
                <a:effectLst>
                  <a:outerShdw blurRad="38100" dist="38100" dir="2700000" algn="tl">
                    <a:srgbClr val="000000">
                      <a:alpha val="43137"/>
                    </a:srgbClr>
                  </a:outerShdw>
                </a:effectLst>
              </a:rPr>
              <a:t> by session ID get </a:t>
            </a:r>
            <a:r>
              <a:rPr lang="en-US" altLang="ko-KR" sz="3000" dirty="0" smtClean="0">
                <a:effectLst>
                  <a:outerShdw blurRad="38100" dist="38100" dir="2700000" algn="tl">
                    <a:srgbClr val="000000">
                      <a:alpha val="43137"/>
                    </a:srgbClr>
                  </a:outerShdw>
                </a:effectLst>
              </a:rPr>
              <a:t>the order (number</a:t>
            </a:r>
            <a:r>
              <a:rPr lang="en-US" altLang="ko-KR" sz="3000" dirty="0">
                <a:effectLst>
                  <a:outerShdw blurRad="38100" dist="38100" dir="2700000" algn="tl">
                    <a:srgbClr val="000000">
                      <a:alpha val="43137"/>
                    </a:srgbClr>
                  </a:outerShdw>
                </a:effectLst>
              </a:rPr>
              <a:t> of </a:t>
            </a:r>
            <a:r>
              <a:rPr lang="en-US" altLang="ko-KR" sz="3000" dirty="0" smtClean="0">
                <a:effectLst>
                  <a:outerShdw blurRad="38100" dist="38100" dir="2700000" algn="tl">
                    <a:srgbClr val="000000">
                      <a:alpha val="43137"/>
                    </a:srgbClr>
                  </a:outerShdw>
                </a:effectLst>
              </a:rPr>
              <a:t>clicks)</a:t>
            </a:r>
            <a:endParaRPr lang="ko-KR" altLang="en-US" sz="3000" dirty="0">
              <a:effectLst>
                <a:outerShdw blurRad="38100" dist="38100" dir="2700000" algn="tl">
                  <a:srgbClr val="000000">
                    <a:alpha val="43137"/>
                  </a:srgbClr>
                </a:outerShdw>
              </a:effectLs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 y="1600200"/>
            <a:ext cx="5943600" cy="287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80269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12750" y="1219200"/>
            <a:ext cx="8229600" cy="804672"/>
          </a:xfrm>
        </p:spPr>
        <p:txBody>
          <a:bodyPr>
            <a:normAutofit lnSpcReduction="10000"/>
          </a:bodyPr>
          <a:lstStyle/>
          <a:p>
            <a:r>
              <a:rPr lang="en-US" altLang="ko-KR" sz="1600" dirty="0"/>
              <a:t>We are assuming that if the user has click at least 3 times, she has some </a:t>
            </a:r>
            <a:r>
              <a:rPr lang="en-US" altLang="ko-KR" sz="1600" dirty="0" smtClean="0"/>
              <a:t>      interest</a:t>
            </a:r>
            <a:r>
              <a:rPr lang="en-US" altLang="ko-KR" sz="1600" dirty="0"/>
              <a:t> about some item. So , we try to look make a new category to </a:t>
            </a:r>
            <a:r>
              <a:rPr lang="en-US" altLang="ko-KR" sz="1600" dirty="0" smtClean="0"/>
              <a:t>see     </a:t>
            </a:r>
            <a:r>
              <a:rPr lang="en-US" altLang="ko-KR" sz="1600" dirty="0"/>
              <a:t> how many users are interested in the e-shop .</a:t>
            </a:r>
          </a:p>
          <a:p>
            <a:endParaRPr lang="ko-KR" altLang="en-US" dirty="0"/>
          </a:p>
        </p:txBody>
      </p:sp>
      <p:sp>
        <p:nvSpPr>
          <p:cNvPr id="3" name="제목 2"/>
          <p:cNvSpPr>
            <a:spLocks noGrp="1"/>
          </p:cNvSpPr>
          <p:nvPr>
            <p:ph type="title"/>
          </p:nvPr>
        </p:nvSpPr>
        <p:spPr/>
        <p:txBody>
          <a:bodyPr>
            <a:normAutofit/>
          </a:bodyPr>
          <a:lstStyle/>
          <a:p>
            <a:r>
              <a:rPr lang="en-US" altLang="ko-KR" sz="3000" dirty="0">
                <a:effectLst>
                  <a:outerShdw blurRad="38100" dist="38100" dir="2700000" algn="tl">
                    <a:srgbClr val="000000">
                      <a:alpha val="43137"/>
                    </a:srgbClr>
                  </a:outerShdw>
                </a:effectLst>
              </a:rPr>
              <a:t> 3 Click Interest </a:t>
            </a:r>
            <a:r>
              <a:rPr lang="en-US" altLang="ko-KR" sz="3000" dirty="0" smtClean="0">
                <a:effectLst>
                  <a:outerShdw blurRad="38100" dist="38100" dir="2700000" algn="tl">
                    <a:srgbClr val="000000">
                      <a:alpha val="43137"/>
                    </a:srgbClr>
                  </a:outerShdw>
                </a:effectLst>
              </a:rPr>
              <a:t>Rule</a:t>
            </a:r>
            <a:endParaRPr lang="ko-KR" altLang="en-US" sz="3000" dirty="0">
              <a:effectLst>
                <a:outerShdw blurRad="38100" dist="38100" dir="2700000" algn="tl">
                  <a:srgbClr val="000000">
                    <a:alpha val="43137"/>
                  </a:srgbClr>
                </a:outerShdw>
              </a:effectLs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1200"/>
            <a:ext cx="6019800" cy="357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953000"/>
            <a:ext cx="3505200" cy="169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오른쪽 화살표 7"/>
          <p:cNvSpPr/>
          <p:nvPr/>
        </p:nvSpPr>
        <p:spPr>
          <a:xfrm>
            <a:off x="4953000" y="5334000"/>
            <a:ext cx="533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4990034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2438400" y="5562600"/>
            <a:ext cx="6553200" cy="1054291"/>
          </a:xfrm>
        </p:spPr>
        <p:txBody>
          <a:bodyPr>
            <a:normAutofit/>
          </a:bodyPr>
          <a:lstStyle/>
          <a:p>
            <a:r>
              <a:rPr lang="en-US" altLang="ko-KR" sz="1600" dirty="0"/>
              <a:t>After the calculation , we could see that 65% of the session visit would be </a:t>
            </a:r>
            <a:r>
              <a:rPr lang="en-US" altLang="ko-KR" sz="1600" dirty="0" smtClean="0"/>
              <a:t>considered </a:t>
            </a:r>
            <a:r>
              <a:rPr lang="en-US" altLang="ko-KR" sz="1600" dirty="0"/>
              <a:t>as "interested visit" and 34% of visits are from "Not Interested" customers visiting.</a:t>
            </a:r>
            <a:endParaRPr lang="ko-KR" altLang="en-US" sz="1600" dirty="0"/>
          </a:p>
        </p:txBody>
      </p:sp>
      <p:sp>
        <p:nvSpPr>
          <p:cNvPr id="3" name="제목 2"/>
          <p:cNvSpPr>
            <a:spLocks noGrp="1"/>
          </p:cNvSpPr>
          <p:nvPr>
            <p:ph type="title"/>
          </p:nvPr>
        </p:nvSpPr>
        <p:spPr>
          <a:xfrm>
            <a:off x="457200" y="274638"/>
            <a:ext cx="8534400" cy="1143000"/>
          </a:xfrm>
        </p:spPr>
        <p:txBody>
          <a:bodyPr>
            <a:normAutofit/>
          </a:bodyPr>
          <a:lstStyle/>
          <a:p>
            <a:r>
              <a:rPr lang="en-US" altLang="ko-KR" sz="3000" dirty="0" smtClean="0"/>
              <a:t>Session visit and interested or not interested</a:t>
            </a:r>
            <a:endParaRPr lang="ko-KR" altLang="en-US" sz="30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6096000" cy="413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19862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66800"/>
            <a:ext cx="3632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1143000"/>
            <a:ext cx="37560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545039"/>
            <a:ext cx="4442344" cy="361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1658013"/>
            <a:ext cx="428382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내용 개체 틀 1"/>
          <p:cNvSpPr>
            <a:spLocks noGrp="1"/>
          </p:cNvSpPr>
          <p:nvPr>
            <p:ph idx="1"/>
          </p:nvPr>
        </p:nvSpPr>
        <p:spPr>
          <a:xfrm>
            <a:off x="571500" y="5410200"/>
            <a:ext cx="3924300" cy="609600"/>
          </a:xfrm>
        </p:spPr>
        <p:txBody>
          <a:bodyPr>
            <a:normAutofit fontScale="77500" lnSpcReduction="20000"/>
          </a:bodyPr>
          <a:lstStyle/>
          <a:p>
            <a:r>
              <a:rPr lang="en-US" altLang="ko-KR" dirty="0" smtClean="0"/>
              <a:t>Trouser has higher number of items</a:t>
            </a:r>
            <a:endParaRPr lang="ko-KR" altLang="en-US" dirty="0"/>
          </a:p>
        </p:txBody>
      </p:sp>
      <p:sp>
        <p:nvSpPr>
          <p:cNvPr id="7" name="내용 개체 틀 1"/>
          <p:cNvSpPr txBox="1">
            <a:spLocks/>
          </p:cNvSpPr>
          <p:nvPr/>
        </p:nvSpPr>
        <p:spPr>
          <a:xfrm>
            <a:off x="5021262" y="5410200"/>
            <a:ext cx="3924300" cy="609600"/>
          </a:xfrm>
          <a:prstGeom prst="rect">
            <a:avLst/>
          </a:prstGeom>
        </p:spPr>
        <p:txBody>
          <a:bodyPr vert="horz">
            <a:normAutofit fontScale="77500" lnSpcReduction="20000"/>
          </a:bodyPr>
          <a:lstStyle>
            <a:lvl1pPr marL="365760" indent="-256032" algn="l" rtl="0" eaLnBrk="1" latinLnBrk="1"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1"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1"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1"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1"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1"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1"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ko-KR" dirty="0" smtClean="0"/>
              <a:t>April has higher number of visits. </a:t>
            </a:r>
            <a:endParaRPr lang="ko-KR" altLang="en-US" dirty="0"/>
          </a:p>
        </p:txBody>
      </p:sp>
    </p:spTree>
    <p:extLst>
      <p:ext uri="{BB962C8B-B14F-4D97-AF65-F5344CB8AC3E}">
        <p14:creationId xmlns:p14="http://schemas.microsoft.com/office/powerpoint/2010/main" val="166955504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57200" y="1447800"/>
            <a:ext cx="8229600" cy="4559491"/>
          </a:xfrm>
        </p:spPr>
        <p:txBody>
          <a:bodyPr>
            <a:normAutofit/>
          </a:bodyPr>
          <a:lstStyle/>
          <a:p>
            <a:r>
              <a:rPr lang="en-US" altLang="ko-KR" sz="1600" dirty="0" smtClean="0"/>
              <a:t>Dropping the clothing mode.</a:t>
            </a:r>
          </a:p>
          <a:p>
            <a:pPr marL="109728" indent="0">
              <a:buNone/>
            </a:pPr>
            <a:endParaRPr lang="en-US" altLang="ko-KR" sz="1600" dirty="0"/>
          </a:p>
          <a:p>
            <a:pPr marL="109728" indent="0">
              <a:buNone/>
            </a:pPr>
            <a:endParaRPr lang="en-US" altLang="ko-KR" sz="1600" dirty="0" smtClean="0"/>
          </a:p>
          <a:p>
            <a:pPr marL="109728" indent="0">
              <a:buNone/>
            </a:pPr>
            <a:endParaRPr lang="en-US" altLang="ko-KR" sz="1600" dirty="0"/>
          </a:p>
          <a:p>
            <a:r>
              <a:rPr lang="en-US" altLang="ko-KR" sz="1600" dirty="0"/>
              <a:t>Changing 2's in 'price 2' into 0 </a:t>
            </a:r>
            <a:r>
              <a:rPr lang="en-US" altLang="ko-KR" sz="1600" dirty="0" smtClean="0"/>
              <a:t>to prepare for logistic regression.</a:t>
            </a:r>
          </a:p>
          <a:p>
            <a:pPr marL="109728" indent="0">
              <a:buNone/>
            </a:pPr>
            <a:endParaRPr lang="en-US" altLang="ko-KR" sz="1600" dirty="0"/>
          </a:p>
        </p:txBody>
      </p:sp>
      <p:sp>
        <p:nvSpPr>
          <p:cNvPr id="3" name="제목 2"/>
          <p:cNvSpPr>
            <a:spLocks noGrp="1"/>
          </p:cNvSpPr>
          <p:nvPr>
            <p:ph type="title"/>
          </p:nvPr>
        </p:nvSpPr>
        <p:spPr/>
        <p:txBody>
          <a:bodyPr>
            <a:normAutofit/>
          </a:bodyPr>
          <a:lstStyle/>
          <a:p>
            <a:r>
              <a:rPr lang="en-US" altLang="ko-KR" sz="3000" dirty="0" smtClean="0"/>
              <a:t>Data preparation</a:t>
            </a:r>
            <a:endParaRPr lang="ko-KR" altLang="en-US" sz="3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54977"/>
            <a:ext cx="4648200" cy="366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024186"/>
            <a:ext cx="7246588" cy="345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3759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685800" y="1752600"/>
            <a:ext cx="1752600" cy="476892"/>
          </a:xfrm>
        </p:spPr>
        <p:txBody>
          <a:bodyPr>
            <a:normAutofit lnSpcReduction="10000"/>
          </a:bodyPr>
          <a:lstStyle/>
          <a:p>
            <a:pPr marL="109728" indent="0">
              <a:buNone/>
            </a:pPr>
            <a:r>
              <a:rPr lang="en-US" altLang="ko-KR" dirty="0" smtClean="0"/>
              <a:t>Model 1 </a:t>
            </a:r>
            <a:endParaRPr lang="ko-KR" altLang="en-US" dirty="0"/>
          </a:p>
        </p:txBody>
      </p:sp>
      <p:sp>
        <p:nvSpPr>
          <p:cNvPr id="3" name="제목 2"/>
          <p:cNvSpPr>
            <a:spLocks noGrp="1"/>
          </p:cNvSpPr>
          <p:nvPr>
            <p:ph type="title"/>
          </p:nvPr>
        </p:nvSpPr>
        <p:spPr/>
        <p:txBody>
          <a:bodyPr/>
          <a:lstStyle/>
          <a:p>
            <a:r>
              <a:rPr lang="en-US" altLang="ko-KR" sz="4400" dirty="0">
                <a:effectLst>
                  <a:outerShdw blurRad="38100" dist="38100" dir="2700000" algn="tl">
                    <a:srgbClr val="000000">
                      <a:alpha val="43137"/>
                    </a:srgbClr>
                  </a:outerShdw>
                </a:effectLst>
              </a:rPr>
              <a:t>Precision, recall, f1-score</a:t>
            </a:r>
            <a:endParaRPr lang="ko-KR" alt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334000" cy="200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내용 개체 틀 1"/>
          <p:cNvSpPr txBox="1">
            <a:spLocks/>
          </p:cNvSpPr>
          <p:nvPr/>
        </p:nvSpPr>
        <p:spPr>
          <a:xfrm>
            <a:off x="4724400" y="4495800"/>
            <a:ext cx="3924300" cy="609600"/>
          </a:xfrm>
          <a:prstGeom prst="rect">
            <a:avLst/>
          </a:prstGeom>
        </p:spPr>
        <p:txBody>
          <a:bodyPr vert="horz">
            <a:normAutofit/>
          </a:bodyPr>
          <a:lstStyle>
            <a:lvl1pPr marL="365760" indent="-256032" algn="l" rtl="0" eaLnBrk="1" latinLnBrk="1"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1"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1"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1"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1"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1"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1"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1"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ko-KR" sz="1600" dirty="0" smtClean="0"/>
              <a:t>There has 83%.  </a:t>
            </a:r>
            <a:endParaRPr lang="ko-KR" altLang="en-US" sz="1600" dirty="0"/>
          </a:p>
        </p:txBody>
      </p:sp>
    </p:spTree>
    <p:extLst>
      <p:ext uri="{BB962C8B-B14F-4D97-AF65-F5344CB8AC3E}">
        <p14:creationId xmlns:p14="http://schemas.microsoft.com/office/powerpoint/2010/main" val="3478521557"/>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5029200" y="4709624"/>
            <a:ext cx="3810000" cy="1995975"/>
          </a:xfrm>
        </p:spPr>
        <p:txBody>
          <a:bodyPr>
            <a:normAutofit/>
          </a:bodyPr>
          <a:lstStyle/>
          <a:p>
            <a:pPr marL="109728" indent="0">
              <a:buNone/>
            </a:pPr>
            <a:r>
              <a:rPr lang="en-US" altLang="ko-KR" sz="1600" dirty="0"/>
              <a:t>0: </a:t>
            </a:r>
            <a:r>
              <a:rPr lang="en-US" altLang="ko-KR" sz="1600" dirty="0" smtClean="0"/>
              <a:t>No -</a:t>
            </a:r>
            <a:r>
              <a:rPr lang="en-US" altLang="ko-KR" sz="1600" dirty="0"/>
              <a:t> </a:t>
            </a:r>
            <a:r>
              <a:rPr lang="en-US" altLang="ko-KR" sz="1600" dirty="0" smtClean="0"/>
              <a:t>Higher</a:t>
            </a:r>
            <a:r>
              <a:rPr lang="en-US" altLang="ko-KR" sz="1600" dirty="0"/>
              <a:t> than average </a:t>
            </a:r>
          </a:p>
          <a:p>
            <a:pPr marL="109728" indent="0">
              <a:buNone/>
            </a:pPr>
            <a:r>
              <a:rPr lang="en-US" altLang="ko-KR" sz="1600" dirty="0" smtClean="0"/>
              <a:t>1</a:t>
            </a:r>
            <a:r>
              <a:rPr lang="en-US" altLang="ko-KR" sz="1600" dirty="0"/>
              <a:t>: </a:t>
            </a:r>
            <a:r>
              <a:rPr lang="en-US" altLang="ko-KR" sz="1600" dirty="0" smtClean="0"/>
              <a:t>Yes- Higher</a:t>
            </a:r>
            <a:r>
              <a:rPr lang="en-US" altLang="ko-KR" sz="1600" dirty="0"/>
              <a:t> than </a:t>
            </a:r>
            <a:r>
              <a:rPr lang="en-US" altLang="ko-KR" sz="1600" dirty="0" smtClean="0"/>
              <a:t>average</a:t>
            </a:r>
            <a:endParaRPr lang="en-US" altLang="ko-KR" sz="1600" dirty="0"/>
          </a:p>
          <a:p>
            <a:r>
              <a:rPr lang="en-US" altLang="ko-KR" sz="1600" dirty="0" smtClean="0"/>
              <a:t>True</a:t>
            </a:r>
            <a:r>
              <a:rPr lang="en-US" altLang="ko-KR" sz="1600" dirty="0"/>
              <a:t> positive: 17,496</a:t>
            </a:r>
          </a:p>
          <a:p>
            <a:r>
              <a:rPr lang="en-US" altLang="ko-KR" sz="1600" dirty="0" smtClean="0"/>
              <a:t>True</a:t>
            </a:r>
            <a:r>
              <a:rPr lang="en-US" altLang="ko-KR" sz="1600" dirty="0"/>
              <a:t> Negative: 17,102</a:t>
            </a:r>
          </a:p>
          <a:p>
            <a:r>
              <a:rPr lang="en-US" altLang="ko-KR" sz="1600" dirty="0" smtClean="0"/>
              <a:t>False</a:t>
            </a:r>
            <a:r>
              <a:rPr lang="en-US" altLang="ko-KR" sz="1600" dirty="0"/>
              <a:t> Negative: 3056</a:t>
            </a:r>
          </a:p>
          <a:p>
            <a:r>
              <a:rPr lang="en-US" altLang="ko-KR" sz="1600" dirty="0" smtClean="0"/>
              <a:t>False</a:t>
            </a:r>
            <a:r>
              <a:rPr lang="en-US" altLang="ko-KR" sz="1600" dirty="0"/>
              <a:t> Positive:3715</a:t>
            </a:r>
          </a:p>
          <a:p>
            <a:endParaRPr lang="ko-KR" altLang="en-US" dirty="0"/>
          </a:p>
        </p:txBody>
      </p:sp>
      <p:sp>
        <p:nvSpPr>
          <p:cNvPr id="3" name="제목 2"/>
          <p:cNvSpPr>
            <a:spLocks noGrp="1"/>
          </p:cNvSpPr>
          <p:nvPr>
            <p:ph type="title"/>
          </p:nvPr>
        </p:nvSpPr>
        <p:spPr/>
        <p:txBody>
          <a:bodyPr>
            <a:normAutofit/>
          </a:bodyPr>
          <a:lstStyle/>
          <a:p>
            <a:r>
              <a:rPr lang="en-US" altLang="ko-KR" sz="3000" dirty="0">
                <a:effectLst>
                  <a:outerShdw blurRad="38100" dist="38100" dir="2700000" algn="tl">
                    <a:srgbClr val="000000">
                      <a:alpha val="43137"/>
                    </a:srgbClr>
                  </a:outerShdw>
                </a:effectLst>
              </a:rPr>
              <a:t>Confusion </a:t>
            </a:r>
            <a:r>
              <a:rPr lang="en-US" altLang="ko-KR" sz="3000" dirty="0" smtClean="0">
                <a:effectLst>
                  <a:outerShdw blurRad="38100" dist="38100" dir="2700000" algn="tl">
                    <a:srgbClr val="000000">
                      <a:alpha val="43137"/>
                    </a:srgbClr>
                  </a:outerShdw>
                </a:effectLst>
              </a:rPr>
              <a:t>Matrix</a:t>
            </a:r>
            <a:endParaRPr lang="ko-KR" altLang="en-US" sz="3000" dirty="0">
              <a:effectLst>
                <a:outerShdw blurRad="38100" dist="38100" dir="2700000" algn="tl">
                  <a:srgbClr val="000000">
                    <a:alpha val="43137"/>
                  </a:srgbClr>
                </a:outerShdw>
              </a:effectLst>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4724400" cy="318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48166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343400" y="1447801"/>
            <a:ext cx="3886200" cy="3631746"/>
          </a:xfrm>
        </p:spPr>
        <p:txBody>
          <a:bodyPr>
            <a:normAutofit/>
          </a:bodyPr>
          <a:lstStyle/>
          <a:p>
            <a:r>
              <a:rPr lang="en-US" altLang="ko-KR" sz="2000" dirty="0" smtClean="0"/>
              <a:t>Our group </a:t>
            </a:r>
            <a:r>
              <a:rPr lang="en-US" altLang="ko-KR" sz="2000" dirty="0"/>
              <a:t>predict that </a:t>
            </a:r>
            <a:endParaRPr lang="en-US" altLang="ko-KR" sz="2000" dirty="0" smtClean="0"/>
          </a:p>
          <a:p>
            <a:pPr marL="109728" indent="0">
              <a:buNone/>
            </a:pPr>
            <a:r>
              <a:rPr lang="en-US" altLang="ko-KR" sz="2000" dirty="0" smtClean="0"/>
              <a:t>if </a:t>
            </a:r>
            <a:r>
              <a:rPr lang="en-US" altLang="ko-KR" sz="2000" dirty="0"/>
              <a:t>the demand for </a:t>
            </a:r>
            <a:r>
              <a:rPr lang="en-US" altLang="ko-KR" sz="2000" dirty="0" smtClean="0"/>
              <a:t>the product </a:t>
            </a:r>
            <a:r>
              <a:rPr lang="en-US" altLang="ko-KR" sz="2000" dirty="0"/>
              <a:t>is high , the product price will be higher than the average price. If the price is higher, one will be put down and if the price is lower than the average, and then we will indicate it.</a:t>
            </a:r>
            <a:endParaRPr lang="ko-KR" altLang="en-US" sz="2000" dirty="0"/>
          </a:p>
        </p:txBody>
      </p:sp>
      <p:sp>
        <p:nvSpPr>
          <p:cNvPr id="3" name="제목 2"/>
          <p:cNvSpPr>
            <a:spLocks noGrp="1"/>
          </p:cNvSpPr>
          <p:nvPr>
            <p:ph type="title"/>
          </p:nvPr>
        </p:nvSpPr>
        <p:spPr/>
        <p:txBody>
          <a:bodyPr>
            <a:normAutofit/>
          </a:bodyPr>
          <a:lstStyle/>
          <a:p>
            <a:r>
              <a:rPr lang="en-US" altLang="ko-KR" sz="3000" dirty="0" smtClean="0"/>
              <a:t>Goal</a:t>
            </a:r>
            <a:endParaRPr lang="ko-KR" altLang="en-US" sz="3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3505200" cy="364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5079546"/>
            <a:ext cx="1828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02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5791200" y="3200400"/>
            <a:ext cx="2819400" cy="2286001"/>
          </a:xfrm>
          <a:ln>
            <a:solidFill>
              <a:schemeClr val="accent1"/>
            </a:solidFill>
          </a:ln>
        </p:spPr>
        <p:txBody>
          <a:bodyPr>
            <a:normAutofit/>
          </a:bodyPr>
          <a:lstStyle/>
          <a:p>
            <a:r>
              <a:rPr lang="en-US" altLang="ko-KR" sz="1600" dirty="0"/>
              <a:t>Interpretation: </a:t>
            </a:r>
            <a:endParaRPr lang="en-US" altLang="ko-KR" sz="1600" dirty="0" smtClean="0"/>
          </a:p>
          <a:p>
            <a:pPr marL="109728" indent="0">
              <a:buNone/>
            </a:pPr>
            <a:r>
              <a:rPr lang="en-US" altLang="ko-KR" sz="1600" dirty="0" smtClean="0"/>
              <a:t>84% </a:t>
            </a:r>
            <a:r>
              <a:rPr lang="en-US" altLang="ko-KR" sz="1600" dirty="0"/>
              <a:t>of the data can be explained with the current model.</a:t>
            </a:r>
            <a:endParaRPr lang="ko-KR" altLang="en-US" sz="1600" dirty="0"/>
          </a:p>
        </p:txBody>
      </p:sp>
      <p:sp>
        <p:nvSpPr>
          <p:cNvPr id="3" name="제목 2"/>
          <p:cNvSpPr>
            <a:spLocks noGrp="1"/>
          </p:cNvSpPr>
          <p:nvPr>
            <p:ph type="title"/>
          </p:nvPr>
        </p:nvSpPr>
        <p:spPr/>
        <p:txBody>
          <a:bodyPr>
            <a:normAutofit/>
          </a:bodyPr>
          <a:lstStyle/>
          <a:p>
            <a:r>
              <a:rPr lang="en-US" altLang="ko-KR" sz="3000" dirty="0" smtClean="0"/>
              <a:t>ROC Curve</a:t>
            </a:r>
            <a:endParaRPr lang="ko-KR" altLang="en-US" sz="30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445729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73717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5562600" y="1447800"/>
            <a:ext cx="3124200" cy="4559491"/>
          </a:xfrm>
        </p:spPr>
        <p:txBody>
          <a:bodyPr>
            <a:normAutofit/>
          </a:bodyPr>
          <a:lstStyle/>
          <a:p>
            <a:r>
              <a:rPr lang="en-US" altLang="ko-KR" sz="1600" dirty="0"/>
              <a:t>Sometimes the statistical </a:t>
            </a:r>
            <a:r>
              <a:rPr lang="en-US" altLang="ko-KR" sz="1600" dirty="0" err="1"/>
              <a:t>softwares</a:t>
            </a:r>
            <a:r>
              <a:rPr lang="en-US" altLang="ko-KR" sz="1600" dirty="0"/>
              <a:t> display the </a:t>
            </a:r>
            <a:r>
              <a:rPr lang="en-US" altLang="ko-KR" sz="1600" dirty="0" smtClean="0"/>
              <a:t>p- </a:t>
            </a:r>
            <a:r>
              <a:rPr lang="en-US" altLang="ko-KR" sz="1600" dirty="0"/>
              <a:t>value as 0, depending on the settings concerning the numbers of digits to be displayed. Anyway, if your software displays a </a:t>
            </a:r>
            <a:r>
              <a:rPr lang="en-US" altLang="ko-KR" sz="1600" dirty="0" smtClean="0"/>
              <a:t>p-values </a:t>
            </a:r>
            <a:r>
              <a:rPr lang="en-US" altLang="ko-KR" sz="1600" dirty="0"/>
              <a:t>of 0, it means the null hypothesis is rejected and your test is statistically significant (for example the differences between your groups are significant</a:t>
            </a:r>
            <a:r>
              <a:rPr lang="en-US" altLang="ko-KR" sz="1600" dirty="0" smtClean="0"/>
              <a:t>).</a:t>
            </a:r>
          </a:p>
          <a:p>
            <a:pPr marL="109728" indent="0">
              <a:buNone/>
            </a:pPr>
            <a:r>
              <a:rPr lang="en-US" altLang="ko-KR" sz="600" dirty="0" smtClean="0"/>
              <a:t>(</a:t>
            </a:r>
            <a:r>
              <a:rPr lang="en-US" altLang="ko-KR" sz="600" dirty="0">
                <a:hlinkClick r:id="rId2"/>
              </a:rPr>
              <a:t>https://www.researchgate.net/post/p_value_of_0000#:~:</a:t>
            </a:r>
            <a:r>
              <a:rPr lang="en-US" altLang="ko-KR" sz="600" dirty="0" smtClean="0">
                <a:hlinkClick r:id="rId2"/>
              </a:rPr>
              <a:t>text=Anyway%2C%20if%20your%20software%20displays,between%20your%20groups%20are%20significant</a:t>
            </a:r>
            <a:r>
              <a:rPr lang="en-US" altLang="ko-KR" sz="600" dirty="0" smtClean="0"/>
              <a:t>)</a:t>
            </a:r>
            <a:endParaRPr lang="ko-KR" altLang="en-US" sz="600" dirty="0"/>
          </a:p>
        </p:txBody>
      </p:sp>
      <p:sp>
        <p:nvSpPr>
          <p:cNvPr id="3" name="제목 2"/>
          <p:cNvSpPr>
            <a:spLocks noGrp="1"/>
          </p:cNvSpPr>
          <p:nvPr>
            <p:ph type="title"/>
          </p:nvPr>
        </p:nvSpPr>
        <p:spPr>
          <a:xfrm>
            <a:off x="457200" y="152400"/>
            <a:ext cx="8229600" cy="1143000"/>
          </a:xfrm>
        </p:spPr>
        <p:txBody>
          <a:bodyPr>
            <a:normAutofit/>
          </a:bodyPr>
          <a:lstStyle/>
          <a:p>
            <a:r>
              <a:rPr lang="en-US" altLang="ko-KR" sz="3000" dirty="0">
                <a:effectLst>
                  <a:outerShdw blurRad="38100" dist="38100" dir="2700000" algn="tl">
                    <a:srgbClr val="000000">
                      <a:alpha val="43137"/>
                    </a:srgbClr>
                  </a:outerShdw>
                </a:effectLst>
              </a:rPr>
              <a:t>Least Squares Method </a:t>
            </a:r>
            <a:r>
              <a:rPr lang="en-US" altLang="ko-KR" sz="3000" dirty="0" smtClean="0">
                <a:effectLst>
                  <a:outerShdw blurRad="38100" dist="38100" dir="2700000" algn="tl">
                    <a:srgbClr val="000000">
                      <a:alpha val="43137"/>
                    </a:srgbClr>
                  </a:outerShdw>
                </a:effectLst>
              </a:rPr>
              <a:t>(Model 2)</a:t>
            </a:r>
            <a:endParaRPr lang="ko-KR" altLang="en-US" sz="3000" dirty="0">
              <a:effectLst>
                <a:outerShdw blurRad="38100" dist="38100" dir="2700000" algn="tl">
                  <a:srgbClr val="000000">
                    <a:alpha val="43137"/>
                  </a:srgbClr>
                </a:outerShdw>
              </a:effectLst>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990600"/>
            <a:ext cx="49942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905375"/>
            <a:ext cx="5181600"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20240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4953000" y="5181600"/>
            <a:ext cx="2684077" cy="457200"/>
          </a:xfrm>
        </p:spPr>
        <p:txBody>
          <a:bodyPr>
            <a:normAutofit/>
          </a:bodyPr>
          <a:lstStyle/>
          <a:p>
            <a:r>
              <a:rPr lang="en-US" altLang="ko-KR" sz="1600" dirty="0" smtClean="0"/>
              <a:t>Improve to 92%.</a:t>
            </a:r>
            <a:endParaRPr lang="ko-KR" altLang="en-US" sz="1600" dirty="0"/>
          </a:p>
        </p:txBody>
      </p:sp>
      <p:sp>
        <p:nvSpPr>
          <p:cNvPr id="3" name="제목 2"/>
          <p:cNvSpPr>
            <a:spLocks noGrp="1"/>
          </p:cNvSpPr>
          <p:nvPr>
            <p:ph type="title"/>
          </p:nvPr>
        </p:nvSpPr>
        <p:spPr/>
        <p:txBody>
          <a:bodyPr>
            <a:normAutofit/>
          </a:bodyPr>
          <a:lstStyle/>
          <a:p>
            <a:r>
              <a:rPr lang="en-US" altLang="ko-KR" sz="3000" dirty="0" smtClean="0"/>
              <a:t>KNN Model</a:t>
            </a:r>
            <a:endParaRPr lang="ko-KR" altLang="en-US" sz="30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47787"/>
            <a:ext cx="4877448"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648650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z="3300" b="0" dirty="0">
                <a:effectLst/>
              </a:rPr>
              <a:t>Tree Classification Model/decision </a:t>
            </a:r>
            <a:r>
              <a:rPr lang="en-US" altLang="ko-KR" sz="3300" b="0" dirty="0" smtClean="0">
                <a:effectLst/>
              </a:rPr>
              <a:t>tree</a:t>
            </a:r>
            <a:endParaRPr lang="ko-KR" altLang="en-US" dirty="0"/>
          </a:p>
        </p:txBody>
      </p:sp>
      <p:sp>
        <p:nvSpPr>
          <p:cNvPr id="4" name="내용 개체 틀 1"/>
          <p:cNvSpPr>
            <a:spLocks noGrp="1"/>
          </p:cNvSpPr>
          <p:nvPr>
            <p:ph idx="1"/>
          </p:nvPr>
        </p:nvSpPr>
        <p:spPr>
          <a:xfrm>
            <a:off x="4876800" y="1981200"/>
            <a:ext cx="3886200" cy="2197291"/>
          </a:xfrm>
        </p:spPr>
        <p:txBody>
          <a:bodyPr>
            <a:normAutofit fontScale="77500" lnSpcReduction="20000"/>
          </a:bodyPr>
          <a:lstStyle/>
          <a:p>
            <a:pPr marL="109728" indent="0">
              <a:buNone/>
            </a:pPr>
            <a:r>
              <a:rPr lang="en-US" altLang="ko-KR" sz="2600" dirty="0"/>
              <a:t>0: No - Higher than average </a:t>
            </a:r>
          </a:p>
          <a:p>
            <a:pPr marL="109728" indent="0">
              <a:buNone/>
            </a:pPr>
            <a:r>
              <a:rPr lang="en-US" altLang="ko-KR" sz="2600" dirty="0"/>
              <a:t>1: Yes- Higher than average</a:t>
            </a:r>
          </a:p>
          <a:p>
            <a:r>
              <a:rPr lang="en-US" altLang="ko-KR" sz="2600" dirty="0"/>
              <a:t>True positive: </a:t>
            </a:r>
            <a:r>
              <a:rPr lang="en-US" altLang="ko-KR" sz="2600" dirty="0" smtClean="0"/>
              <a:t>21,211</a:t>
            </a:r>
            <a:endParaRPr lang="en-US" altLang="ko-KR" sz="2600" dirty="0"/>
          </a:p>
          <a:p>
            <a:r>
              <a:rPr lang="en-US" altLang="ko-KR" sz="2600" dirty="0"/>
              <a:t>True Negative: </a:t>
            </a:r>
            <a:r>
              <a:rPr lang="en-US" altLang="ko-KR" sz="2600" dirty="0" smtClean="0"/>
              <a:t>19,468</a:t>
            </a:r>
            <a:endParaRPr lang="en-US" altLang="ko-KR" sz="2600" dirty="0"/>
          </a:p>
          <a:p>
            <a:r>
              <a:rPr lang="en-US" altLang="ko-KR" sz="2600" dirty="0"/>
              <a:t>False Negative: </a:t>
            </a:r>
            <a:r>
              <a:rPr lang="en-US" altLang="ko-KR" sz="2600" dirty="0" smtClean="0"/>
              <a:t>690</a:t>
            </a:r>
            <a:endParaRPr lang="en-US" altLang="ko-KR" sz="2600" dirty="0"/>
          </a:p>
          <a:p>
            <a:r>
              <a:rPr lang="en-US" altLang="ko-KR" sz="2600" dirty="0"/>
              <a:t>False </a:t>
            </a:r>
            <a:r>
              <a:rPr lang="en-US" altLang="ko-KR" sz="2600" dirty="0" smtClean="0"/>
              <a:t>Positive:0</a:t>
            </a:r>
            <a:endParaRPr lang="en-US" altLang="ko-KR" sz="2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4610100" cy="316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029200"/>
            <a:ext cx="3581400" cy="59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029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dirty="0"/>
          </a:p>
        </p:txBody>
      </p:sp>
      <p:sp>
        <p:nvSpPr>
          <p:cNvPr id="3" name="제목 2"/>
          <p:cNvSpPr>
            <a:spLocks noGrp="1"/>
          </p:cNvSpPr>
          <p:nvPr>
            <p:ph type="title"/>
          </p:nvPr>
        </p:nvSpPr>
        <p:spPr/>
        <p:txBody>
          <a:bodyPr/>
          <a:lstStyle/>
          <a:p>
            <a:endParaRPr lang="ko-KR"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20275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019155"/>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57200" y="281442"/>
            <a:ext cx="8305800" cy="632958"/>
          </a:xfrm>
        </p:spPr>
        <p:txBody>
          <a:bodyPr>
            <a:normAutofit/>
          </a:bodyPr>
          <a:lstStyle/>
          <a:p>
            <a:pPr algn="ctr"/>
            <a:r>
              <a:rPr lang="en-US" altLang="ko-KR" sz="2800" b="0" dirty="0">
                <a:effectLst/>
              </a:rPr>
              <a:t>E</a:t>
            </a:r>
            <a:r>
              <a:rPr lang="en-US" altLang="ko-KR" sz="2800" b="0" dirty="0" smtClean="0">
                <a:effectLst/>
              </a:rPr>
              <a:t>-Shop Clothing</a:t>
            </a:r>
            <a:endParaRPr lang="en-US" altLang="ko-KR" sz="2800" b="0" dirty="0">
              <a:effectLst/>
            </a:endParaRPr>
          </a:p>
        </p:txBody>
      </p:sp>
      <p:sp>
        <p:nvSpPr>
          <p:cNvPr id="4" name="내용 개체 틀 3"/>
          <p:cNvSpPr>
            <a:spLocks noGrp="1"/>
          </p:cNvSpPr>
          <p:nvPr>
            <p:ph idx="1"/>
          </p:nvPr>
        </p:nvSpPr>
        <p:spPr>
          <a:xfrm>
            <a:off x="2971800" y="1447800"/>
            <a:ext cx="6096000" cy="4648200"/>
          </a:xfrm>
        </p:spPr>
        <p:txBody>
          <a:bodyPr>
            <a:normAutofit/>
          </a:bodyPr>
          <a:lstStyle/>
          <a:p>
            <a:endParaRPr lang="en-US" altLang="ko-KR" sz="1800" dirty="0"/>
          </a:p>
          <a:p>
            <a:endParaRPr lang="ko-KR" altLang="en-US" dirty="0"/>
          </a:p>
        </p:txBody>
      </p:sp>
      <p:graphicFrame>
        <p:nvGraphicFramePr>
          <p:cNvPr id="10" name="내용 개체 틀 4"/>
          <p:cNvGraphicFramePr>
            <a:graphicFrameLocks/>
          </p:cNvGraphicFramePr>
          <p:nvPr>
            <p:extLst>
              <p:ext uri="{D42A27DB-BD31-4B8C-83A1-F6EECF244321}">
                <p14:modId xmlns:p14="http://schemas.microsoft.com/office/powerpoint/2010/main" val="3595660009"/>
              </p:ext>
            </p:extLst>
          </p:nvPr>
        </p:nvGraphicFramePr>
        <p:xfrm>
          <a:off x="76200" y="1143000"/>
          <a:ext cx="8915400" cy="5407700"/>
        </p:xfrm>
        <a:graphic>
          <a:graphicData uri="http://schemas.openxmlformats.org/drawingml/2006/table">
            <a:tbl>
              <a:tblPr firstRow="1" bandRow="1">
                <a:tableStyleId>{5C22544A-7EE6-4342-B048-85BDC9FD1C3A}</a:tableStyleId>
              </a:tblPr>
              <a:tblGrid>
                <a:gridCol w="519605"/>
                <a:gridCol w="1690195"/>
                <a:gridCol w="6705600"/>
              </a:tblGrid>
              <a:tr h="182880">
                <a:tc>
                  <a:txBody>
                    <a:bodyPr/>
                    <a:lstStyle/>
                    <a:p>
                      <a:pPr latinLnBrk="1"/>
                      <a:endParaRPr lang="ko-KR" altLang="en-US" sz="1600" dirty="0"/>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0" lang="en-US" altLang="ko-KR" sz="1600" b="0" kern="1200" dirty="0" smtClean="0">
                          <a:solidFill>
                            <a:schemeClr val="lt1"/>
                          </a:solidFill>
                          <a:effectLst/>
                          <a:latin typeface="+mn-lt"/>
                          <a:ea typeface="+mn-ea"/>
                          <a:cs typeface="+mn-cs"/>
                        </a:rPr>
                        <a:t>Variables</a:t>
                      </a: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1600" b="0" kern="1200" dirty="0" smtClean="0">
                          <a:solidFill>
                            <a:schemeClr val="lt1"/>
                          </a:solidFill>
                          <a:effectLst/>
                          <a:latin typeface="+mn-lt"/>
                          <a:ea typeface="+mn-ea"/>
                          <a:cs typeface="+mn-cs"/>
                        </a:rPr>
                        <a:t>                          Description</a:t>
                      </a:r>
                    </a:p>
                  </a:txBody>
                  <a:tcPr/>
                </a:tc>
              </a:tr>
              <a:tr h="429905">
                <a:tc>
                  <a:txBody>
                    <a:bodyPr/>
                    <a:lstStyle/>
                    <a:p>
                      <a:pPr latinLnBrk="1"/>
                      <a:r>
                        <a:rPr lang="en-US" altLang="ko-KR" sz="1400" dirty="0" smtClean="0"/>
                        <a:t>1</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year</a:t>
                      </a: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2008.</a:t>
                      </a:r>
                    </a:p>
                  </a:txBody>
                  <a:tcPr/>
                </a:tc>
              </a:tr>
              <a:tr h="290584">
                <a:tc>
                  <a:txBody>
                    <a:bodyPr/>
                    <a:lstStyle/>
                    <a:p>
                      <a:pPr latinLnBrk="1"/>
                      <a:r>
                        <a:rPr lang="en-US" altLang="ko-KR" sz="1400" dirty="0" smtClean="0"/>
                        <a:t>2</a:t>
                      </a:r>
                      <a:endParaRPr lang="ko-KR" altLang="en-US" sz="1400" dirty="0"/>
                    </a:p>
                  </a:txBody>
                  <a:tcPr/>
                </a:tc>
                <a:tc>
                  <a:txBody>
                    <a:bodyPr/>
                    <a:lstStyle/>
                    <a:p>
                      <a:pPr algn="l" latinLnBrk="1"/>
                      <a:r>
                        <a:rPr lang="en-US" altLang="ko-KR" sz="1400" dirty="0" smtClean="0"/>
                        <a:t>month </a:t>
                      </a:r>
                      <a:endParaRPr lang="ko-KR" altLang="en-US" sz="1400" dirty="0"/>
                    </a:p>
                  </a:txBody>
                  <a:tcPr/>
                </a:tc>
                <a:tc>
                  <a:txBody>
                    <a:bodyPr/>
                    <a:lstStyle/>
                    <a:p>
                      <a:pPr latinLnBrk="1"/>
                      <a:r>
                        <a:rPr lang="en-US" altLang="ko-KR" sz="1400" dirty="0" smtClean="0"/>
                        <a:t>From April to August.</a:t>
                      </a:r>
                      <a:endParaRPr lang="ko-KR" altLang="en-US" sz="1400" dirty="0"/>
                    </a:p>
                  </a:txBody>
                  <a:tcPr/>
                </a:tc>
              </a:tr>
              <a:tr h="429905">
                <a:tc>
                  <a:txBody>
                    <a:bodyPr/>
                    <a:lstStyle/>
                    <a:p>
                      <a:pPr latinLnBrk="1"/>
                      <a:r>
                        <a:rPr lang="en-US" altLang="ko-KR" sz="1400" dirty="0" smtClean="0"/>
                        <a:t>3</a:t>
                      </a:r>
                      <a:endParaRPr lang="ko-KR" altLang="en-US" sz="1400" dirty="0"/>
                    </a:p>
                  </a:txBody>
                  <a:tcPr/>
                </a:tc>
                <a:tc>
                  <a:txBody>
                    <a:bodyPr/>
                    <a:lstStyle/>
                    <a:p>
                      <a:pPr algn="l" latinLnBrk="1"/>
                      <a:r>
                        <a:rPr lang="en-US" altLang="ko-KR" sz="1400" dirty="0" smtClean="0"/>
                        <a:t>day </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Day number of the month.</a:t>
                      </a:r>
                    </a:p>
                  </a:txBody>
                  <a:tcPr/>
                </a:tc>
              </a:tr>
              <a:tr h="290584">
                <a:tc>
                  <a:txBody>
                    <a:bodyPr/>
                    <a:lstStyle/>
                    <a:p>
                      <a:pPr latinLnBrk="1"/>
                      <a:r>
                        <a:rPr lang="en-US" altLang="ko-KR" sz="1400" dirty="0" smtClean="0"/>
                        <a:t>4</a:t>
                      </a:r>
                      <a:endParaRPr lang="ko-KR" altLang="en-US" sz="1400" dirty="0"/>
                    </a:p>
                  </a:txBody>
                  <a:tcPr/>
                </a:tc>
                <a:tc>
                  <a:txBody>
                    <a:bodyPr/>
                    <a:lstStyle/>
                    <a:p>
                      <a:pPr algn="l" latinLnBrk="1"/>
                      <a:r>
                        <a:rPr lang="en-US" altLang="ko-KR" sz="1400" dirty="0" smtClean="0"/>
                        <a:t>order </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Sequence of clicks during one session.</a:t>
                      </a:r>
                    </a:p>
                  </a:txBody>
                  <a:tcPr/>
                </a:tc>
              </a:tr>
              <a:tr h="609031">
                <a:tc>
                  <a:txBody>
                    <a:bodyPr/>
                    <a:lstStyle/>
                    <a:p>
                      <a:pPr latinLnBrk="1"/>
                      <a:r>
                        <a:rPr lang="en-US" altLang="ko-KR" sz="1400" dirty="0" smtClean="0"/>
                        <a:t>5</a:t>
                      </a:r>
                      <a:endParaRPr lang="ko-KR" altLang="en-US" sz="1400" dirty="0"/>
                    </a:p>
                  </a:txBody>
                  <a:tcPr/>
                </a:tc>
                <a:tc>
                  <a:txBody>
                    <a:bodyPr/>
                    <a:lstStyle/>
                    <a:p>
                      <a:pPr algn="l" latinLnBrk="1"/>
                      <a:r>
                        <a:rPr lang="en-US" altLang="ko-KR" sz="1400" dirty="0" smtClean="0"/>
                        <a:t>Country</a:t>
                      </a:r>
                      <a:endParaRPr lang="ko-KR" altLang="en-US" sz="1400" dirty="0"/>
                    </a:p>
                  </a:txBody>
                  <a:tcPr/>
                </a:tc>
                <a:tc>
                  <a:txBody>
                    <a:bodyPr/>
                    <a:lstStyle/>
                    <a:p>
                      <a:r>
                        <a:rPr lang="en-US" altLang="ko-KR" sz="1400" dirty="0" smtClean="0"/>
                        <a:t>Variable indicating the country of origin of the IP address with 42 different countries.</a:t>
                      </a:r>
                    </a:p>
                  </a:txBody>
                  <a:tcPr/>
                </a:tc>
              </a:tr>
              <a:tr h="305369">
                <a:tc>
                  <a:txBody>
                    <a:bodyPr/>
                    <a:lstStyle/>
                    <a:p>
                      <a:pPr latinLnBrk="1"/>
                      <a:r>
                        <a:rPr lang="en-US" altLang="ko-KR" sz="1400" dirty="0" smtClean="0"/>
                        <a:t>6</a:t>
                      </a:r>
                      <a:endParaRPr lang="ko-KR" altLang="en-US" sz="1400" dirty="0"/>
                    </a:p>
                  </a:txBody>
                  <a:tcPr/>
                </a:tc>
                <a:tc>
                  <a:txBody>
                    <a:bodyPr/>
                    <a:lstStyle/>
                    <a:p>
                      <a:pPr algn="l" latinLnBrk="1"/>
                      <a:r>
                        <a:rPr lang="en-US" altLang="ko-KR" sz="1400" dirty="0" smtClean="0"/>
                        <a:t>session ID</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Variable indicating session id.</a:t>
                      </a:r>
                    </a:p>
                  </a:txBody>
                  <a:tcPr/>
                </a:tc>
              </a:tr>
              <a:tr h="290584">
                <a:tc>
                  <a:txBody>
                    <a:bodyPr/>
                    <a:lstStyle/>
                    <a:p>
                      <a:pPr latinLnBrk="1"/>
                      <a:r>
                        <a:rPr lang="en-US" altLang="ko-KR" sz="1400" dirty="0" smtClean="0"/>
                        <a:t>7</a:t>
                      </a:r>
                      <a:endParaRPr lang="ko-KR" altLang="en-US" sz="1400" dirty="0"/>
                    </a:p>
                  </a:txBody>
                  <a:tcPr/>
                </a:tc>
                <a:tc>
                  <a:txBody>
                    <a:bodyPr/>
                    <a:lstStyle/>
                    <a:p>
                      <a:pPr algn="l" latinLnBrk="1"/>
                      <a:r>
                        <a:rPr lang="en-US" altLang="ko-KR" sz="1400" dirty="0" err="1" smtClean="0"/>
                        <a:t>ProductCategory</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Trousers, Skirts, Blouses, and Sale.</a:t>
                      </a:r>
                    </a:p>
                  </a:txBody>
                  <a:tcPr/>
                </a:tc>
              </a:tr>
              <a:tr h="290584">
                <a:tc>
                  <a:txBody>
                    <a:bodyPr/>
                    <a:lstStyle/>
                    <a:p>
                      <a:pPr latinLnBrk="1"/>
                      <a:r>
                        <a:rPr lang="en-US" altLang="ko-KR" sz="1400" dirty="0" smtClean="0"/>
                        <a:t>8</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1400" b="0" kern="1200" dirty="0" err="1" smtClean="0">
                          <a:solidFill>
                            <a:schemeClr val="dk1"/>
                          </a:solidFill>
                          <a:effectLst/>
                          <a:latin typeface="+mn-lt"/>
                          <a:ea typeface="+mn-ea"/>
                          <a:cs typeface="+mn-cs"/>
                        </a:rPr>
                        <a:t>ClothingModel</a:t>
                      </a:r>
                      <a:endParaRPr kumimoji="0" lang="en-US" altLang="ko-KR" sz="1400" b="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contains information about the code for each product (217 products).</a:t>
                      </a:r>
                    </a:p>
                  </a:txBody>
                  <a:tcPr/>
                </a:tc>
              </a:tr>
              <a:tr h="290584">
                <a:tc>
                  <a:txBody>
                    <a:bodyPr/>
                    <a:lstStyle/>
                    <a:p>
                      <a:pPr latinLnBrk="1"/>
                      <a:r>
                        <a:rPr lang="en-US" altLang="ko-KR" sz="1400" dirty="0" smtClean="0"/>
                        <a:t>9</a:t>
                      </a:r>
                      <a:endParaRPr lang="ko-KR" altLang="en-US" sz="1400" dirty="0"/>
                    </a:p>
                  </a:txBody>
                  <a:tcPr/>
                </a:tc>
                <a:tc>
                  <a:txBody>
                    <a:bodyPr/>
                    <a:lstStyle/>
                    <a:p>
                      <a:pPr algn="l" latinLnBrk="1"/>
                      <a:r>
                        <a:rPr lang="en-US" altLang="ko-KR" sz="1400" dirty="0" smtClean="0"/>
                        <a:t>color </a:t>
                      </a:r>
                      <a:endParaRPr lang="ko-KR" altLang="en-US" sz="1400" dirty="0"/>
                    </a:p>
                  </a:txBody>
                  <a:tcPr/>
                </a:tc>
                <a:tc>
                  <a:txBody>
                    <a:bodyPr/>
                    <a:lstStyle/>
                    <a:p>
                      <a:pPr latinLnBrk="1"/>
                      <a:r>
                        <a:rPr lang="en-US" altLang="ko-KR" sz="1400" dirty="0" smtClean="0"/>
                        <a:t>14 different colors of product .</a:t>
                      </a:r>
                      <a:endParaRPr lang="ko-KR" altLang="en-US" sz="1400" dirty="0"/>
                    </a:p>
                  </a:txBody>
                  <a:tcPr/>
                </a:tc>
              </a:tr>
              <a:tr h="290584">
                <a:tc>
                  <a:txBody>
                    <a:bodyPr/>
                    <a:lstStyle/>
                    <a:p>
                      <a:pPr latinLnBrk="1"/>
                      <a:r>
                        <a:rPr lang="en-US" altLang="ko-KR" sz="1400" dirty="0" smtClean="0"/>
                        <a:t>10</a:t>
                      </a:r>
                      <a:endParaRPr lang="ko-KR" altLang="en-US" sz="1400" dirty="0"/>
                    </a:p>
                  </a:txBody>
                  <a:tcPr/>
                </a:tc>
                <a:tc>
                  <a:txBody>
                    <a:bodyPr/>
                    <a:lstStyle/>
                    <a:p>
                      <a:pPr algn="l" latinLnBrk="1"/>
                      <a:r>
                        <a:rPr lang="en-US" altLang="ko-KR" sz="1400" dirty="0" smtClean="0"/>
                        <a:t>Location</a:t>
                      </a:r>
                      <a:endParaRPr lang="ko-KR" altLang="en-US" sz="1400" dirty="0"/>
                    </a:p>
                  </a:txBody>
                  <a:tcPr/>
                </a:tc>
                <a:tc>
                  <a:txBody>
                    <a:bodyPr/>
                    <a:lstStyle/>
                    <a:p>
                      <a:pPr latinLnBrk="1"/>
                      <a:r>
                        <a:rPr lang="en-US" altLang="ko-KR" sz="1400" dirty="0" smtClean="0"/>
                        <a:t>Photo location on the page, the screen has been divided into six parts.</a:t>
                      </a:r>
                      <a:endParaRPr lang="ko-KR" altLang="en-US" sz="1400" dirty="0"/>
                    </a:p>
                  </a:txBody>
                  <a:tcPr/>
                </a:tc>
              </a:tr>
              <a:tr h="290584">
                <a:tc>
                  <a:txBody>
                    <a:bodyPr/>
                    <a:lstStyle/>
                    <a:p>
                      <a:pPr latinLnBrk="1"/>
                      <a:r>
                        <a:rPr lang="en-US" altLang="ko-KR" sz="1400" dirty="0" smtClean="0"/>
                        <a:t>11</a:t>
                      </a:r>
                      <a:endParaRPr lang="ko-KR" altLang="en-US" sz="1400" dirty="0"/>
                    </a:p>
                  </a:txBody>
                  <a:tcPr/>
                </a:tc>
                <a:tc>
                  <a:txBody>
                    <a:bodyPr/>
                    <a:lstStyle/>
                    <a:p>
                      <a:pPr algn="l" latinLnBrk="1"/>
                      <a:r>
                        <a:rPr lang="en-US" altLang="ko-KR" sz="1400" dirty="0" err="1" smtClean="0"/>
                        <a:t>ModelPhoto</a:t>
                      </a:r>
                      <a:endParaRPr lang="ko-KR" altLang="en-US" sz="1400" dirty="0"/>
                    </a:p>
                  </a:txBody>
                  <a:tcPr/>
                </a:tc>
                <a:tc>
                  <a:txBody>
                    <a:bodyPr/>
                    <a:lstStyle/>
                    <a:p>
                      <a:pPr latinLnBrk="1"/>
                      <a:r>
                        <a:rPr lang="en-US" altLang="ko-KR" sz="1400" dirty="0" smtClean="0"/>
                        <a:t>Variable with two categories: en face and profile</a:t>
                      </a:r>
                      <a:r>
                        <a:rPr lang="en-US" altLang="ko-KR" sz="1400" dirty="0"/>
                        <a:t>.</a:t>
                      </a:r>
                      <a:endParaRPr lang="en-US" altLang="ko-KR" sz="1400" dirty="0" smtClean="0"/>
                    </a:p>
                  </a:txBody>
                  <a:tcPr/>
                </a:tc>
              </a:tr>
              <a:tr h="290584">
                <a:tc>
                  <a:txBody>
                    <a:bodyPr/>
                    <a:lstStyle/>
                    <a:p>
                      <a:pPr latinLnBrk="1"/>
                      <a:r>
                        <a:rPr lang="en-US" altLang="ko-KR" sz="1400" dirty="0" smtClean="0"/>
                        <a:t>12</a:t>
                      </a:r>
                      <a:endParaRPr lang="ko-KR" altLang="en-US" sz="1400" dirty="0"/>
                    </a:p>
                  </a:txBody>
                  <a:tcPr/>
                </a:tc>
                <a:tc>
                  <a:txBody>
                    <a:bodyPr/>
                    <a:lstStyle/>
                    <a:p>
                      <a:pPr algn="l" latinLnBrk="1"/>
                      <a:r>
                        <a:rPr lang="en-US" altLang="ko-KR" sz="1400" dirty="0" smtClean="0"/>
                        <a:t>price </a:t>
                      </a:r>
                      <a:endParaRPr lang="ko-KR" altLang="en-US" sz="1400"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t>Price in US dollars.</a:t>
                      </a:r>
                    </a:p>
                  </a:txBody>
                  <a:tcPr/>
                </a:tc>
              </a:tr>
              <a:tr h="429905">
                <a:tc>
                  <a:txBody>
                    <a:bodyPr/>
                    <a:lstStyle/>
                    <a:p>
                      <a:pPr latinLnBrk="1"/>
                      <a:r>
                        <a:rPr lang="en-US" altLang="ko-KR" sz="1400" dirty="0" smtClean="0"/>
                        <a:t>13</a:t>
                      </a:r>
                      <a:endParaRPr lang="ko-KR" altLang="en-US" sz="1400" dirty="0"/>
                    </a:p>
                  </a:txBody>
                  <a:tcPr/>
                </a:tc>
                <a:tc>
                  <a:txBody>
                    <a:bodyPr/>
                    <a:lstStyle/>
                    <a:p>
                      <a:pPr algn="l" latinLnBrk="1"/>
                      <a:r>
                        <a:rPr lang="en-US" altLang="ko-KR" sz="1400" dirty="0" smtClean="0"/>
                        <a:t>price 2 </a:t>
                      </a:r>
                      <a:endParaRPr lang="ko-KR" altLang="en-US" sz="1400" dirty="0"/>
                    </a:p>
                  </a:txBody>
                  <a:tcPr/>
                </a:tc>
                <a:tc>
                  <a:txBody>
                    <a:bodyPr/>
                    <a:lstStyle/>
                    <a:p>
                      <a:pPr latinLnBrk="1"/>
                      <a:r>
                        <a:rPr lang="en-US" altLang="ko-KR" sz="1400" dirty="0" smtClean="0"/>
                        <a:t>Product is higher than the average price.</a:t>
                      </a:r>
                      <a:endParaRPr lang="ko-KR" altLang="en-US" sz="1400" dirty="0"/>
                    </a:p>
                  </a:txBody>
                  <a:tcPr/>
                </a:tc>
              </a:tr>
              <a:tr h="429905">
                <a:tc>
                  <a:txBody>
                    <a:bodyPr/>
                    <a:lstStyle/>
                    <a:p>
                      <a:pPr latinLnBrk="1"/>
                      <a:r>
                        <a:rPr lang="en-US" altLang="ko-KR" sz="1400" dirty="0" smtClean="0"/>
                        <a:t>14</a:t>
                      </a:r>
                      <a:endParaRPr lang="ko-KR" altLang="en-US" sz="1400" dirty="0"/>
                    </a:p>
                  </a:txBody>
                  <a:tcPr/>
                </a:tc>
                <a:tc>
                  <a:txBody>
                    <a:bodyPr/>
                    <a:lstStyle/>
                    <a:p>
                      <a:pPr algn="l" latinLnBrk="1"/>
                      <a:r>
                        <a:rPr lang="en-US" altLang="ko-KR" sz="1400" dirty="0" smtClean="0"/>
                        <a:t>Page</a:t>
                      </a:r>
                      <a:endParaRPr lang="ko-KR" altLang="en-US" sz="1400" dirty="0"/>
                    </a:p>
                  </a:txBody>
                  <a:tcPr/>
                </a:tc>
                <a:tc>
                  <a:txBody>
                    <a:bodyPr/>
                    <a:lstStyle/>
                    <a:p>
                      <a:pPr latinLnBrk="1"/>
                      <a:r>
                        <a:rPr lang="en-US" altLang="ko-KR" sz="1400" dirty="0" smtClean="0"/>
                        <a:t>Page number within the e-store website (from 1 to 5). </a:t>
                      </a:r>
                      <a:endParaRPr lang="ko-KR" altLang="en-US" sz="1400" dirty="0"/>
                    </a:p>
                  </a:txBody>
                  <a:tcPr/>
                </a:tc>
              </a:tr>
            </a:tbl>
          </a:graphicData>
        </a:graphic>
      </p:graphicFrame>
    </p:spTree>
    <p:extLst>
      <p:ext uri="{BB962C8B-B14F-4D97-AF65-F5344CB8AC3E}">
        <p14:creationId xmlns:p14="http://schemas.microsoft.com/office/powerpoint/2010/main" val="385823627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normAutofit/>
          </a:bodyPr>
          <a:lstStyle/>
          <a:p>
            <a:endParaRPr lang="en-US" altLang="ko-KR" sz="1800" dirty="0"/>
          </a:p>
          <a:p>
            <a:pPr marL="109728" indent="0">
              <a:buNone/>
            </a:pPr>
            <a:endParaRPr lang="ko-KR" altLang="en-US" sz="1800" dirty="0"/>
          </a:p>
        </p:txBody>
      </p:sp>
      <p:sp>
        <p:nvSpPr>
          <p:cNvPr id="3" name="제목 2"/>
          <p:cNvSpPr>
            <a:spLocks noGrp="1"/>
          </p:cNvSpPr>
          <p:nvPr>
            <p:ph type="title"/>
          </p:nvPr>
        </p:nvSpPr>
        <p:spPr>
          <a:xfrm>
            <a:off x="457200" y="274638"/>
            <a:ext cx="8001000" cy="868362"/>
          </a:xfrm>
        </p:spPr>
        <p:txBody>
          <a:bodyPr>
            <a:normAutofit/>
          </a:bodyPr>
          <a:lstStyle/>
          <a:p>
            <a:r>
              <a:rPr lang="en-US" altLang="ko-KR" sz="3000" dirty="0">
                <a:effectLst/>
              </a:rPr>
              <a:t>Initial Exploratory Data </a:t>
            </a:r>
            <a:r>
              <a:rPr lang="en-US" altLang="ko-KR" sz="3000" dirty="0" smtClean="0">
                <a:effectLst/>
              </a:rPr>
              <a:t>Analysis</a:t>
            </a:r>
            <a:endParaRPr lang="ko-KR" altLang="en-US" sz="3000"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061" y="1295400"/>
            <a:ext cx="8896141"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65197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a:xfrm>
            <a:off x="457200" y="381000"/>
            <a:ext cx="8001000" cy="792162"/>
          </a:xfrm>
        </p:spPr>
        <p:txBody>
          <a:bodyPr>
            <a:normAutofit/>
          </a:bodyPr>
          <a:lstStyle/>
          <a:p>
            <a:r>
              <a:rPr lang="en-US" altLang="ko-KR" sz="3200" dirty="0" smtClean="0"/>
              <a:t>Describe data</a:t>
            </a:r>
            <a:endParaRPr lang="ko-KR" alt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15649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15084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429000" y="5844986"/>
            <a:ext cx="5638800" cy="825691"/>
          </a:xfrm>
        </p:spPr>
        <p:txBody>
          <a:bodyPr>
            <a:noAutofit/>
          </a:bodyPr>
          <a:lstStyle/>
          <a:p>
            <a:pPr marL="109728" indent="0">
              <a:buNone/>
            </a:pPr>
            <a:r>
              <a:rPr lang="en-US" altLang="ko-KR" sz="1200" dirty="0"/>
              <a:t>All the data seems to be from 2008 , so there is really no use of using </a:t>
            </a:r>
            <a:r>
              <a:rPr lang="en-US" altLang="ko-KR" sz="1200" dirty="0" smtClean="0"/>
              <a:t> year</a:t>
            </a:r>
            <a:r>
              <a:rPr lang="en-US" altLang="ko-KR" sz="1200" dirty="0"/>
              <a:t> as it's not giving us any information. However, from the </a:t>
            </a:r>
            <a:r>
              <a:rPr lang="en-US" altLang="ko-KR" sz="1200" dirty="0" err="1"/>
              <a:t>nunique</a:t>
            </a:r>
            <a:r>
              <a:rPr lang="en-US" altLang="ko-KR" sz="1200" dirty="0"/>
              <a:t> </a:t>
            </a:r>
            <a:r>
              <a:rPr lang="en-US" altLang="ko-KR" sz="1200" dirty="0" smtClean="0"/>
              <a:t>  output</a:t>
            </a:r>
            <a:r>
              <a:rPr lang="en-US" altLang="ko-KR" sz="1200" dirty="0"/>
              <a:t> we could see that there are several distinct days and months which could give us an insight as we dig more down into data</a:t>
            </a:r>
            <a:r>
              <a:rPr lang="en-US" altLang="ko-KR" sz="1200" dirty="0" smtClean="0"/>
              <a:t>.</a:t>
            </a:r>
            <a:endParaRPr lang="en-US" altLang="ko-KR" sz="1200" dirty="0"/>
          </a:p>
        </p:txBody>
      </p:sp>
      <p:sp>
        <p:nvSpPr>
          <p:cNvPr id="3" name="제목 2"/>
          <p:cNvSpPr>
            <a:spLocks noGrp="1"/>
          </p:cNvSpPr>
          <p:nvPr>
            <p:ph type="title"/>
          </p:nvPr>
        </p:nvSpPr>
        <p:spPr/>
        <p:txBody>
          <a:bodyPr>
            <a:noAutofit/>
          </a:bodyPr>
          <a:lstStyle/>
          <a:p>
            <a:r>
              <a:rPr lang="en-US" altLang="ko-KR" sz="3200" b="0" dirty="0" smtClean="0"/>
              <a:t>Identify the data type, unique , missing values, count , zero values, and ?</a:t>
            </a:r>
            <a:endParaRPr lang="ko-KR" altLang="en-US" sz="3200" b="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02266"/>
            <a:ext cx="4648200" cy="41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209800"/>
            <a:ext cx="428858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오른쪽 화살표 3"/>
          <p:cNvSpPr/>
          <p:nvPr/>
        </p:nvSpPr>
        <p:spPr>
          <a:xfrm>
            <a:off x="4495800" y="36195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028555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57200" y="381000"/>
            <a:ext cx="8229600" cy="1143000"/>
          </a:xfrm>
        </p:spPr>
        <p:txBody>
          <a:bodyPr>
            <a:normAutofit/>
          </a:bodyPr>
          <a:lstStyle/>
          <a:p>
            <a:r>
              <a:rPr lang="en-US" altLang="ko-KR" sz="3000" dirty="0" smtClean="0"/>
              <a:t>Drop ‘year’ column</a:t>
            </a:r>
            <a:endParaRPr lang="ko-KR" altLang="en-US" sz="3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 y="1819275"/>
            <a:ext cx="803056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5384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76200" y="4343400"/>
            <a:ext cx="4343400" cy="2197291"/>
          </a:xfrm>
        </p:spPr>
        <p:txBody>
          <a:bodyPr>
            <a:normAutofit/>
          </a:bodyPr>
          <a:lstStyle/>
          <a:p>
            <a:pPr marL="109728" indent="0">
              <a:buNone/>
            </a:pPr>
            <a:r>
              <a:rPr lang="en-US" altLang="ko-KR" sz="1500" dirty="0"/>
              <a:t>Strongest correlation we see are the following:</a:t>
            </a:r>
          </a:p>
          <a:p>
            <a:r>
              <a:rPr lang="en-US" altLang="ko-KR" sz="1500" dirty="0" smtClean="0"/>
              <a:t>Session ID </a:t>
            </a:r>
            <a:r>
              <a:rPr lang="en-US" altLang="ko-KR" sz="1500" dirty="0"/>
              <a:t>and Month : 0.970961</a:t>
            </a:r>
          </a:p>
          <a:p>
            <a:r>
              <a:rPr lang="en-US" altLang="ko-KR" sz="1500" dirty="0"/>
              <a:t>Color and </a:t>
            </a:r>
            <a:r>
              <a:rPr lang="en-US" altLang="ko-KR" sz="1500" dirty="0" err="1"/>
              <a:t>ProductCategory</a:t>
            </a:r>
            <a:r>
              <a:rPr lang="en-US" altLang="ko-KR" sz="1500" dirty="0"/>
              <a:t> : 0.230577</a:t>
            </a:r>
          </a:p>
          <a:p>
            <a:r>
              <a:rPr lang="en-US" altLang="ko-KR" sz="1500" dirty="0" smtClean="0"/>
              <a:t>Session ID </a:t>
            </a:r>
            <a:r>
              <a:rPr lang="en-US" altLang="ko-KR" sz="1500" dirty="0"/>
              <a:t>and day : 0.161369</a:t>
            </a:r>
          </a:p>
          <a:p>
            <a:endParaRPr lang="ko-KR" altLang="en-US" dirty="0"/>
          </a:p>
        </p:txBody>
      </p:sp>
      <p:sp>
        <p:nvSpPr>
          <p:cNvPr id="3" name="제목 2"/>
          <p:cNvSpPr>
            <a:spLocks noGrp="1"/>
          </p:cNvSpPr>
          <p:nvPr>
            <p:ph type="title"/>
          </p:nvPr>
        </p:nvSpPr>
        <p:spPr>
          <a:xfrm>
            <a:off x="104775" y="274638"/>
            <a:ext cx="8353425" cy="639762"/>
          </a:xfrm>
        </p:spPr>
        <p:txBody>
          <a:bodyPr>
            <a:normAutofit/>
          </a:bodyPr>
          <a:lstStyle/>
          <a:p>
            <a:r>
              <a:rPr lang="en-US" altLang="ko-KR" sz="3000" dirty="0" smtClean="0">
                <a:effectLst>
                  <a:outerShdw blurRad="38100" dist="38100" dir="2700000" algn="tl">
                    <a:srgbClr val="000000">
                      <a:alpha val="43137"/>
                    </a:srgbClr>
                  </a:outerShdw>
                </a:effectLst>
              </a:rPr>
              <a:t>Correlation</a:t>
            </a:r>
            <a:r>
              <a:rPr lang="en-US" altLang="ko-KR" sz="3000" dirty="0">
                <a:effectLst>
                  <a:outerShdw blurRad="38100" dist="38100" dir="2700000" algn="tl">
                    <a:srgbClr val="000000">
                      <a:alpha val="43137"/>
                    </a:srgbClr>
                  </a:outerShdw>
                </a:effectLst>
              </a:rPr>
              <a:t> of attributes</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 y="990600"/>
            <a:ext cx="701873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3962400"/>
            <a:ext cx="5334000" cy="270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98445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endParaRPr lang="ko-KR" altLang="en-US"/>
          </a:p>
        </p:txBody>
      </p:sp>
      <p:sp>
        <p:nvSpPr>
          <p:cNvPr id="3" name="제목 2"/>
          <p:cNvSpPr>
            <a:spLocks noGrp="1"/>
          </p:cNvSpPr>
          <p:nvPr>
            <p:ph type="title"/>
          </p:nvPr>
        </p:nvSpPr>
        <p:spPr>
          <a:xfrm>
            <a:off x="457200" y="274638"/>
            <a:ext cx="8153400" cy="1096962"/>
          </a:xfrm>
        </p:spPr>
        <p:txBody>
          <a:bodyPr>
            <a:normAutofit/>
          </a:bodyPr>
          <a:lstStyle/>
          <a:p>
            <a:r>
              <a:rPr lang="en-US" altLang="ko-KR" sz="3000" dirty="0" smtClean="0"/>
              <a:t>Histogram</a:t>
            </a:r>
            <a:endParaRPr lang="ko-KR" altLang="en-US" sz="300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12" y="1295400"/>
            <a:ext cx="896594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1324022"/>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광장">
  <a:themeElements>
    <a:clrScheme name="광장">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광장">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광장">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327</TotalTime>
  <Words>555</Words>
  <Application>Microsoft Office PowerPoint</Application>
  <PresentationFormat>화면 슬라이드 쇼(4:3)</PresentationFormat>
  <Paragraphs>113</Paragraphs>
  <Slides>24</Slides>
  <Notes>3</Notes>
  <HiddenSlides>0</HiddenSlides>
  <MMClips>0</MMClips>
  <ScaleCrop>false</ScaleCrop>
  <HeadingPairs>
    <vt:vector size="4" baseType="variant">
      <vt:variant>
        <vt:lpstr>테마</vt:lpstr>
      </vt:variant>
      <vt:variant>
        <vt:i4>1</vt:i4>
      </vt:variant>
      <vt:variant>
        <vt:lpstr>슬라이드 제목</vt:lpstr>
      </vt:variant>
      <vt:variant>
        <vt:i4>24</vt:i4>
      </vt:variant>
    </vt:vector>
  </HeadingPairs>
  <TitlesOfParts>
    <vt:vector size="25" baseType="lpstr">
      <vt:lpstr>광장</vt:lpstr>
      <vt:lpstr>Group Project</vt:lpstr>
      <vt:lpstr>Goal</vt:lpstr>
      <vt:lpstr>E-Shop Clothing</vt:lpstr>
      <vt:lpstr>Initial Exploratory Data Analysis</vt:lpstr>
      <vt:lpstr>Describe data</vt:lpstr>
      <vt:lpstr>Identify the data type, unique , missing values, count , zero values, and ?</vt:lpstr>
      <vt:lpstr>Drop ‘year’ column</vt:lpstr>
      <vt:lpstr>Correlation of attributes</vt:lpstr>
      <vt:lpstr>Histogram</vt:lpstr>
      <vt:lpstr>PowerPoint 프레젠테이션</vt:lpstr>
      <vt:lpstr>Top 3 Countries Order</vt:lpstr>
      <vt:lpstr>Average and values</vt:lpstr>
      <vt:lpstr>Group by session ID get the order (number of clicks)</vt:lpstr>
      <vt:lpstr> 3 Click Interest Rule</vt:lpstr>
      <vt:lpstr>Session visit and interested or not interested</vt:lpstr>
      <vt:lpstr>PowerPoint 프레젠테이션</vt:lpstr>
      <vt:lpstr>Data preparation</vt:lpstr>
      <vt:lpstr>Precision, recall, f1-score</vt:lpstr>
      <vt:lpstr>Confusion Matrix</vt:lpstr>
      <vt:lpstr>ROC Curve</vt:lpstr>
      <vt:lpstr>Least Squares Method (Model 2)</vt:lpstr>
      <vt:lpstr>KNN Model</vt:lpstr>
      <vt:lpstr>Tree Classification Model/decision tree</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dc:title>
  <dc:creator>Joanne pyo</dc:creator>
  <cp:lastModifiedBy>Joanne pyo</cp:lastModifiedBy>
  <cp:revision>30</cp:revision>
  <dcterms:created xsi:type="dcterms:W3CDTF">2022-06-25T22:35:49Z</dcterms:created>
  <dcterms:modified xsi:type="dcterms:W3CDTF">2022-06-28T02:53:05Z</dcterms:modified>
</cp:coreProperties>
</file>